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4" r:id="rId6"/>
    <p:sldId id="263" r:id="rId7"/>
    <p:sldId id="267" r:id="rId8"/>
    <p:sldId id="268" r:id="rId9"/>
    <p:sldId id="271" r:id="rId10"/>
    <p:sldId id="291" r:id="rId11"/>
    <p:sldId id="264" r:id="rId12"/>
    <p:sldId id="265" r:id="rId13"/>
    <p:sldId id="266" r:id="rId14"/>
    <p:sldId id="276" r:id="rId15"/>
    <p:sldId id="273" r:id="rId16"/>
    <p:sldId id="283" r:id="rId17"/>
    <p:sldId id="288" r:id="rId18"/>
    <p:sldId id="278" r:id="rId19"/>
    <p:sldId id="290" r:id="rId20"/>
    <p:sldId id="289" r:id="rId21"/>
    <p:sldId id="281" r:id="rId22"/>
    <p:sldId id="282" r:id="rId23"/>
    <p:sldId id="292" r:id="rId24"/>
    <p:sldId id="279" r:id="rId25"/>
    <p:sldId id="284" r:id="rId26"/>
    <p:sldId id="286" r:id="rId27"/>
    <p:sldId id="285" r:id="rId28"/>
    <p:sldId id="280" r:id="rId29"/>
    <p:sldId id="275" r:id="rId30"/>
    <p:sldId id="272" r:id="rId31"/>
    <p:sldId id="269" r:id="rId32"/>
    <p:sldId id="270" r:id="rId33"/>
    <p:sldId id="287" r:id="rId34"/>
    <p:sldId id="277" r:id="rId35"/>
    <p:sldId id="261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90637D-08DD-4254-8A84-74B5842035B5}">
          <p14:sldIdLst>
            <p14:sldId id="257"/>
            <p14:sldId id="258"/>
            <p14:sldId id="259"/>
            <p14:sldId id="260"/>
            <p14:sldId id="274"/>
            <p14:sldId id="263"/>
            <p14:sldId id="267"/>
            <p14:sldId id="268"/>
            <p14:sldId id="271"/>
            <p14:sldId id="291"/>
            <p14:sldId id="264"/>
            <p14:sldId id="265"/>
            <p14:sldId id="266"/>
            <p14:sldId id="276"/>
            <p14:sldId id="273"/>
            <p14:sldId id="283"/>
            <p14:sldId id="288"/>
            <p14:sldId id="278"/>
            <p14:sldId id="290"/>
            <p14:sldId id="289"/>
            <p14:sldId id="281"/>
            <p14:sldId id="282"/>
            <p14:sldId id="292"/>
            <p14:sldId id="279"/>
            <p14:sldId id="284"/>
            <p14:sldId id="286"/>
            <p14:sldId id="285"/>
            <p14:sldId id="280"/>
            <p14:sldId id="275"/>
            <p14:sldId id="272"/>
            <p14:sldId id="269"/>
            <p14:sldId id="270"/>
            <p14:sldId id="287"/>
            <p14:sldId id="277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EDDF"/>
    <a:srgbClr val="82A1D8"/>
    <a:srgbClr val="006600"/>
    <a:srgbClr val="C198E0"/>
    <a:srgbClr val="EBF1E7"/>
    <a:srgbClr val="EADCF4"/>
    <a:srgbClr val="DFC9EF"/>
    <a:srgbClr val="9954CC"/>
    <a:srgbClr val="B8D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9208FD-25F2-419E-8A7F-C0AFB8330DB7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74" y="128402"/>
            <a:ext cx="7886700" cy="701731"/>
          </a:xfrm>
        </p:spPr>
        <p:txBody>
          <a:bodyPr>
            <a:spAutoFit/>
          </a:bodyPr>
          <a:lstStyle>
            <a:lvl1pPr algn="ctr">
              <a:defRPr b="1">
                <a:solidFill>
                  <a:srgbClr val="EBF1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6624" y="6356351"/>
            <a:ext cx="3639312" cy="365125"/>
          </a:xfrm>
        </p:spPr>
        <p:txBody>
          <a:bodyPr/>
          <a:lstStyle>
            <a:lvl1pPr>
              <a:defRPr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2017 SIM Time and Frequency Working Group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49568"/>
            <a:ext cx="9144000" cy="0"/>
          </a:xfrm>
          <a:prstGeom prst="line">
            <a:avLst/>
          </a:prstGeom>
          <a:ln w="79375" cmpd="tri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rgbClr val="BEDCC1"/>
            </a:gs>
            <a:gs pos="87000">
              <a:srgbClr val="DFEDE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B31D-466C-4B7C-829D-4AF61FC4AA2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5915-B1F3-4999-8413-E6C430EC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59" y="2139576"/>
            <a:ext cx="4034118" cy="2700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702" y="283007"/>
            <a:ext cx="7048033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B383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GPS calibrations </a:t>
            </a:r>
          </a:p>
          <a:p>
            <a:pPr algn="ctr"/>
            <a:r>
              <a:rPr lang="en-US" sz="6000" b="1" dirty="0">
                <a:solidFill>
                  <a:srgbClr val="3B383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for UTC contributors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359" y="5700257"/>
            <a:ext cx="2738719" cy="7385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5249" y="4961348"/>
            <a:ext cx="4416938" cy="60959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Stefania Römisch, Bijunath Patla</a:t>
            </a:r>
          </a:p>
        </p:txBody>
      </p:sp>
    </p:spTree>
    <p:extLst>
      <p:ext uri="{BB962C8B-B14F-4D97-AF65-F5344CB8AC3E}">
        <p14:creationId xmlns:p14="http://schemas.microsoft.com/office/powerpoint/2010/main" val="10086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 Calibration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33010" y="1765666"/>
            <a:ext cx="2045242" cy="2163534"/>
            <a:chOff x="1937084" y="3853750"/>
            <a:chExt cx="2045242" cy="2163534"/>
          </a:xfrm>
        </p:grpSpPr>
        <p:sp>
          <p:nvSpPr>
            <p:cNvPr id="25" name="Isosceles Triangle 24"/>
            <p:cNvSpPr/>
            <p:nvPr/>
          </p:nvSpPr>
          <p:spPr>
            <a:xfrm flipV="1">
              <a:off x="3217431" y="3853750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40675" y="5088149"/>
              <a:ext cx="1241651" cy="5727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TRAV </a:t>
              </a:r>
              <a:r>
                <a:rPr lang="en-US" sz="1600" dirty="0">
                  <a:solidFill>
                    <a:srgbClr val="0000FF"/>
                  </a:solidFill>
                </a:rPr>
                <a:t>receiver</a:t>
              </a:r>
            </a:p>
            <a:p>
              <a:pPr algn="ctr"/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424370" y="4107153"/>
              <a:ext cx="0" cy="100584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99576" y="5621373"/>
              <a:ext cx="1043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T,R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694240" y="443965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66151" y="5465605"/>
              <a:ext cx="568171" cy="551679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37084" y="5250183"/>
              <a:ext cx="790885" cy="767101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sysDot"/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C831AC-22D3-43EB-A72E-2C2BBBAD9CF7}"/>
              </a:ext>
            </a:extLst>
          </p:cNvPr>
          <p:cNvGrpSpPr/>
          <p:nvPr/>
        </p:nvGrpSpPr>
        <p:grpSpPr>
          <a:xfrm>
            <a:off x="356389" y="2636738"/>
            <a:ext cx="3781181" cy="2641567"/>
            <a:chOff x="356389" y="2362415"/>
            <a:chExt cx="3781181" cy="2641567"/>
          </a:xfrm>
        </p:grpSpPr>
        <p:sp>
          <p:nvSpPr>
            <p:cNvPr id="3" name="Isosceles Triangle 2"/>
            <p:cNvSpPr/>
            <p:nvPr/>
          </p:nvSpPr>
          <p:spPr>
            <a:xfrm flipV="1">
              <a:off x="3108062" y="2362415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521045" y="3741593"/>
              <a:ext cx="1616525" cy="8189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 smtClean="0"/>
                <a:t>LOCAL </a:t>
              </a:r>
              <a:r>
                <a:rPr lang="en-US" sz="1600" dirty="0"/>
                <a:t>receiver</a:t>
              </a:r>
            </a:p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323879" y="2669158"/>
              <a:ext cx="0" cy="107243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412" y="4634650"/>
              <a:ext cx="8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Clock </a:t>
              </a:r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263988" y="4002583"/>
              <a:ext cx="1267015" cy="2419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73945" y="4302018"/>
              <a:ext cx="1257058" cy="1231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91377" y="4251586"/>
              <a:ext cx="945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584229" y="295139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D17F9F-DBD4-4DFD-8200-130D68A8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389" y="3638708"/>
              <a:ext cx="975360" cy="97536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8FCF466-D383-4AB8-8579-06BE36027DEB}"/>
              </a:ext>
            </a:extLst>
          </p:cNvPr>
          <p:cNvSpPr/>
          <p:nvPr/>
        </p:nvSpPr>
        <p:spPr>
          <a:xfrm>
            <a:off x="2943986" y="5273838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C8910-FC6E-4DB4-8F32-84F538278DED}"/>
              </a:ext>
            </a:extLst>
          </p:cNvPr>
          <p:cNvSpPr/>
          <p:nvPr/>
        </p:nvSpPr>
        <p:spPr>
          <a:xfrm>
            <a:off x="2785490" y="1841790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T,R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A7E9F-311B-4F07-AA60-559C5B85390F}"/>
              </a:ext>
            </a:extLst>
          </p:cNvPr>
          <p:cNvGrpSpPr/>
          <p:nvPr/>
        </p:nvGrpSpPr>
        <p:grpSpPr>
          <a:xfrm>
            <a:off x="592074" y="5739978"/>
            <a:ext cx="1599881" cy="643074"/>
            <a:chOff x="592074" y="5739978"/>
            <a:chExt cx="1599881" cy="64307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40117C7-C7E2-4245-99AD-FD8EC47752C4}"/>
                </a:ext>
              </a:extLst>
            </p:cNvPr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2D06B87-4773-4095-A981-5B401DA192AF}"/>
                </a:ext>
              </a:extLst>
            </p:cNvPr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F9B726-65E9-46DE-B5F2-EBA5A8B5D55C}"/>
                </a:ext>
              </a:extLst>
            </p:cNvPr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D381F9-2BA3-41F3-8B1D-728E39B9C347}"/>
                </a:ext>
              </a:extLst>
            </p:cNvPr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867A84-89AC-4412-AFD7-8DA699689A89}"/>
              </a:ext>
            </a:extLst>
          </p:cNvPr>
          <p:cNvSpPr/>
          <p:nvPr/>
        </p:nvSpPr>
        <p:spPr>
          <a:xfrm>
            <a:off x="2460391" y="2093979"/>
            <a:ext cx="538841" cy="768096"/>
          </a:xfrm>
          <a:custGeom>
            <a:avLst/>
            <a:gdLst>
              <a:gd name="connsiteX0" fmla="*/ 8489 w 538841"/>
              <a:gd name="connsiteY0" fmla="*/ 768096 h 768096"/>
              <a:gd name="connsiteX1" fmla="*/ 72497 w 538841"/>
              <a:gd name="connsiteY1" fmla="*/ 292608 h 768096"/>
              <a:gd name="connsiteX2" fmla="*/ 538841 w 538841"/>
              <a:gd name="connsiteY2" fmla="*/ 0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841" h="768096">
                <a:moveTo>
                  <a:pt x="8489" y="768096"/>
                </a:moveTo>
                <a:cubicBezTo>
                  <a:pt x="-3703" y="594360"/>
                  <a:pt x="-15895" y="420624"/>
                  <a:pt x="72497" y="292608"/>
                </a:cubicBezTo>
                <a:cubicBezTo>
                  <a:pt x="160889" y="164592"/>
                  <a:pt x="349865" y="82296"/>
                  <a:pt x="538841" y="0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79C8B3-1182-4D13-9D6A-AE89CACF42B2}"/>
              </a:ext>
            </a:extLst>
          </p:cNvPr>
          <p:cNvSpPr/>
          <p:nvPr/>
        </p:nvSpPr>
        <p:spPr>
          <a:xfrm>
            <a:off x="2857829" y="4919475"/>
            <a:ext cx="360859" cy="557784"/>
          </a:xfrm>
          <a:custGeom>
            <a:avLst/>
            <a:gdLst>
              <a:gd name="connsiteX0" fmla="*/ 31675 w 360859"/>
              <a:gd name="connsiteY0" fmla="*/ 0 h 557784"/>
              <a:gd name="connsiteX1" fmla="*/ 31675 w 360859"/>
              <a:gd name="connsiteY1" fmla="*/ 338328 h 557784"/>
              <a:gd name="connsiteX2" fmla="*/ 360859 w 360859"/>
              <a:gd name="connsiteY2" fmla="*/ 55778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859" h="557784">
                <a:moveTo>
                  <a:pt x="31675" y="0"/>
                </a:moveTo>
                <a:cubicBezTo>
                  <a:pt x="4243" y="122682"/>
                  <a:pt x="-23189" y="245364"/>
                  <a:pt x="31675" y="338328"/>
                </a:cubicBezTo>
                <a:cubicBezTo>
                  <a:pt x="86539" y="431292"/>
                  <a:pt x="223699" y="494538"/>
                  <a:pt x="360859" y="557784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03665" y="2394142"/>
            <a:ext cx="5664081" cy="2782264"/>
            <a:chOff x="3403665" y="2119819"/>
            <a:chExt cx="5664081" cy="2782264"/>
          </a:xfrm>
        </p:grpSpPr>
        <p:sp>
          <p:nvSpPr>
            <p:cNvPr id="12" name="Down Arrow 11"/>
            <p:cNvSpPr/>
            <p:nvPr/>
          </p:nvSpPr>
          <p:spPr>
            <a:xfrm>
              <a:off x="6027558" y="2119819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11">
              <a:extLst>
                <a:ext uri="{FF2B5EF4-FFF2-40B4-BE49-F238E27FC236}">
                  <a16:creationId xmlns:a16="http://schemas.microsoft.com/office/drawing/2014/main" id="{9D18B682-426E-472E-AD0A-52FE7745D04D}"/>
                </a:ext>
              </a:extLst>
            </p:cNvPr>
            <p:cNvSpPr/>
            <p:nvPr/>
          </p:nvSpPr>
          <p:spPr>
            <a:xfrm flipV="1">
              <a:off x="6024510" y="4402771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AE1955-A6C1-4C54-8AEA-F3B3B8A42A49}"/>
                </a:ext>
              </a:extLst>
            </p:cNvPr>
            <p:cNvSpPr/>
            <p:nvPr/>
          </p:nvSpPr>
          <p:spPr>
            <a:xfrm flipH="1">
              <a:off x="3403665" y="2935800"/>
              <a:ext cx="5664081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anose="05050102010706020507" pitchFamily="18" charset="2"/>
                </a:rPr>
                <a:t>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b="1" baseline="-250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R-T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=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(t)</a:t>
              </a:r>
              <a:r>
                <a:rPr lang="en-US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R</a:t>
              </a:r>
              <a:r>
                <a:rPr lang="en-US" dirty="0">
                  <a:solidFill>
                    <a:schemeClr val="accent6"/>
                  </a:solidFill>
                  <a:sym typeface="Symbol"/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Symbol"/>
                </a:rPr>
                <a:t>- </a:t>
              </a:r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(t)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T,R</a:t>
              </a: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(CABDLY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R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- CABDLY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) + (REFDLY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R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– REFDLY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T,R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A36355-2287-48BB-9975-8F956DF8F473}"/>
              </a:ext>
            </a:extLst>
          </p:cNvPr>
          <p:cNvSpPr txBox="1"/>
          <p:nvPr/>
        </p:nvSpPr>
        <p:spPr>
          <a:xfrm>
            <a:off x="253497" y="1514648"/>
            <a:ext cx="12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LAB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96EB88-A442-4479-A0A0-925E774009C4}"/>
              </a:ext>
            </a:extLst>
          </p:cNvPr>
          <p:cNvSpPr txBox="1"/>
          <p:nvPr/>
        </p:nvSpPr>
        <p:spPr>
          <a:xfrm>
            <a:off x="2336508" y="1086117"/>
            <a:ext cx="446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COMMON-CLOCK MEASUREMENT</a:t>
            </a:r>
          </a:p>
        </p:txBody>
      </p:sp>
    </p:spTree>
    <p:extLst>
      <p:ext uri="{BB962C8B-B14F-4D97-AF65-F5344CB8AC3E}">
        <p14:creationId xmlns:p14="http://schemas.microsoft.com/office/powerpoint/2010/main" val="1054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2238-7141-4BC4-8C9E-7D1A6957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Calibration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5FE22-9656-472C-9E2A-8F068371F991}"/>
              </a:ext>
            </a:extLst>
          </p:cNvPr>
          <p:cNvGrpSpPr/>
          <p:nvPr/>
        </p:nvGrpSpPr>
        <p:grpSpPr>
          <a:xfrm>
            <a:off x="4902809" y="2715116"/>
            <a:ext cx="3763755" cy="2641567"/>
            <a:chOff x="4902809" y="2362415"/>
            <a:chExt cx="3763755" cy="264156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1671FC57-1471-43E0-AD2D-FCB4C8A07986}"/>
                </a:ext>
              </a:extLst>
            </p:cNvPr>
            <p:cNvSpPr/>
            <p:nvPr/>
          </p:nvSpPr>
          <p:spPr>
            <a:xfrm flipH="1" flipV="1">
              <a:off x="5556639" y="2362415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id="{1C18A368-583B-4DF3-8A2A-FECC04A56AA9}"/>
                </a:ext>
              </a:extLst>
            </p:cNvPr>
            <p:cNvSpPr/>
            <p:nvPr/>
          </p:nvSpPr>
          <p:spPr>
            <a:xfrm flipH="1">
              <a:off x="4902809" y="3741593"/>
              <a:ext cx="1526707" cy="8189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 smtClean="0"/>
                <a:t>LOCAL </a:t>
              </a:r>
              <a:r>
                <a:rPr lang="en-US" sz="1600" dirty="0"/>
                <a:t>receiver</a:t>
              </a:r>
            </a:p>
            <a:p>
              <a:pPr algn="ctr"/>
              <a:r>
                <a:rPr lang="en-US" sz="16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6A7B01D-449A-4757-9307-F77A3D2E996B}"/>
                </a:ext>
              </a:extLst>
            </p:cNvPr>
            <p:cNvCxnSpPr/>
            <p:nvPr/>
          </p:nvCxnSpPr>
          <p:spPr>
            <a:xfrm flipH="1">
              <a:off x="5763577" y="2669158"/>
              <a:ext cx="0" cy="107243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0A80E4-E43B-43BC-9C10-49B91D9C1842}"/>
                </a:ext>
              </a:extLst>
            </p:cNvPr>
            <p:cNvSpPr txBox="1"/>
            <p:nvPr/>
          </p:nvSpPr>
          <p:spPr>
            <a:xfrm flipH="1">
              <a:off x="7797415" y="463465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 </a:t>
              </a:r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C760C1-9038-488E-A85E-E1E92AF90369}"/>
                </a:ext>
              </a:extLst>
            </p:cNvPr>
            <p:cNvCxnSpPr/>
            <p:nvPr/>
          </p:nvCxnSpPr>
          <p:spPr>
            <a:xfrm flipH="1" flipV="1">
              <a:off x="6419559" y="4002583"/>
              <a:ext cx="1267015" cy="2419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7AF117F-6052-487D-91F7-9A5AFED409D6}"/>
                </a:ext>
              </a:extLst>
            </p:cNvPr>
            <p:cNvCxnSpPr/>
            <p:nvPr/>
          </p:nvCxnSpPr>
          <p:spPr>
            <a:xfrm flipH="1" flipV="1">
              <a:off x="6419559" y="4302018"/>
              <a:ext cx="1257058" cy="1231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D97AB6-2F40-4900-B150-BE8A7318D92E}"/>
                </a:ext>
              </a:extLst>
            </p:cNvPr>
            <p:cNvSpPr txBox="1"/>
            <p:nvPr/>
          </p:nvSpPr>
          <p:spPr>
            <a:xfrm flipH="1">
              <a:off x="6625019" y="4251586"/>
              <a:ext cx="922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95FE27-EC44-4997-AC44-F54D7C6ABF46}"/>
                </a:ext>
              </a:extLst>
            </p:cNvPr>
            <p:cNvSpPr txBox="1"/>
            <p:nvPr/>
          </p:nvSpPr>
          <p:spPr>
            <a:xfrm rot="5400000" flipH="1">
              <a:off x="5445053" y="2951396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F1FFB1-3DBD-4FE2-BE49-E8385A53A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68541" y="3690524"/>
              <a:ext cx="975360" cy="9753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43436D-9CF9-4068-B023-D9284454797C}"/>
              </a:ext>
            </a:extLst>
          </p:cNvPr>
          <p:cNvGrpSpPr/>
          <p:nvPr/>
        </p:nvGrpSpPr>
        <p:grpSpPr>
          <a:xfrm flipH="1">
            <a:off x="6210266" y="1898908"/>
            <a:ext cx="2045242" cy="2163534"/>
            <a:chOff x="1937084" y="3853750"/>
            <a:chExt cx="2045242" cy="2163534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C515A30-7B07-48A2-ACB4-090AADBFCB71}"/>
                </a:ext>
              </a:extLst>
            </p:cNvPr>
            <p:cNvSpPr/>
            <p:nvPr/>
          </p:nvSpPr>
          <p:spPr>
            <a:xfrm flipV="1">
              <a:off x="3217431" y="3853750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5">
              <a:extLst>
                <a:ext uri="{FF2B5EF4-FFF2-40B4-BE49-F238E27FC236}">
                  <a16:creationId xmlns:a16="http://schemas.microsoft.com/office/drawing/2014/main" id="{B98AB8BF-D035-4631-BF44-458201580C96}"/>
                </a:ext>
              </a:extLst>
            </p:cNvPr>
            <p:cNvSpPr/>
            <p:nvPr/>
          </p:nvSpPr>
          <p:spPr>
            <a:xfrm>
              <a:off x="2740675" y="5088149"/>
              <a:ext cx="1241651" cy="5727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TRAV </a:t>
              </a:r>
              <a:r>
                <a:rPr lang="en-US" sz="1600" dirty="0">
                  <a:solidFill>
                    <a:srgbClr val="0000FF"/>
                  </a:solidFill>
                </a:rPr>
                <a:t>receiver</a:t>
              </a:r>
            </a:p>
            <a:p>
              <a:pPr algn="ctr"/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98B0898-7ACC-4EDA-B1A9-9EFF1D487FE3}"/>
                </a:ext>
              </a:extLst>
            </p:cNvPr>
            <p:cNvCxnSpPr/>
            <p:nvPr/>
          </p:nvCxnSpPr>
          <p:spPr>
            <a:xfrm>
              <a:off x="3424370" y="4107153"/>
              <a:ext cx="0" cy="100584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1D637D-75C0-43F2-9C6F-2EBAE3A3CADA}"/>
                </a:ext>
              </a:extLst>
            </p:cNvPr>
            <p:cNvSpPr txBox="1"/>
            <p:nvPr/>
          </p:nvSpPr>
          <p:spPr>
            <a:xfrm>
              <a:off x="2118462" y="5639480"/>
              <a:ext cx="103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T,V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159275-7DBE-41C8-AFFF-F68FDF076732}"/>
                </a:ext>
              </a:extLst>
            </p:cNvPr>
            <p:cNvSpPr txBox="1"/>
            <p:nvPr/>
          </p:nvSpPr>
          <p:spPr>
            <a:xfrm rot="16200000">
              <a:off x="2694240" y="443965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0E1625B4-4D91-410E-836E-449448B9102F}"/>
                </a:ext>
              </a:extLst>
            </p:cNvPr>
            <p:cNvSpPr/>
            <p:nvPr/>
          </p:nvSpPr>
          <p:spPr>
            <a:xfrm>
              <a:off x="2166151" y="5465605"/>
              <a:ext cx="568171" cy="551679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2078B8A1-4802-490D-B2B0-6E604EA21332}"/>
                </a:ext>
              </a:extLst>
            </p:cNvPr>
            <p:cNvSpPr/>
            <p:nvPr/>
          </p:nvSpPr>
          <p:spPr>
            <a:xfrm>
              <a:off x="1937084" y="5250183"/>
              <a:ext cx="790885" cy="767101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sysDot"/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9A1BF3-448E-4436-9584-7E7A24187E5E}"/>
              </a:ext>
            </a:extLst>
          </p:cNvPr>
          <p:cNvGrpSpPr/>
          <p:nvPr/>
        </p:nvGrpSpPr>
        <p:grpSpPr>
          <a:xfrm>
            <a:off x="592074" y="5739978"/>
            <a:ext cx="1599881" cy="643074"/>
            <a:chOff x="592074" y="5739978"/>
            <a:chExt cx="1599881" cy="64307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2948D1F-890F-42A7-94D7-7640C4DEB576}"/>
                </a:ext>
              </a:extLst>
            </p:cNvPr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9D377B-8F14-4117-9E46-99DC442AC79C}"/>
                </a:ext>
              </a:extLst>
            </p:cNvPr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AB76A9-82D8-4D8D-8F24-5D552BC5C68B}"/>
                </a:ext>
              </a:extLst>
            </p:cNvPr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7A6D44-7BE9-44B9-94B0-1F63E5EB3A44}"/>
                </a:ext>
              </a:extLst>
            </p:cNvPr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sp>
        <p:nvSpPr>
          <p:cNvPr id="26" name="Down Arrow 11">
            <a:extLst>
              <a:ext uri="{FF2B5EF4-FFF2-40B4-BE49-F238E27FC236}">
                <a16:creationId xmlns:a16="http://schemas.microsoft.com/office/drawing/2014/main" id="{36903323-10EE-4DB6-8328-BF006388881C}"/>
              </a:ext>
            </a:extLst>
          </p:cNvPr>
          <p:cNvSpPr/>
          <p:nvPr/>
        </p:nvSpPr>
        <p:spPr>
          <a:xfrm flipH="1">
            <a:off x="2571126" y="2417656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5D82D-8461-4845-A3FF-F95A8B83743B}"/>
              </a:ext>
            </a:extLst>
          </p:cNvPr>
          <p:cNvSpPr/>
          <p:nvPr/>
        </p:nvSpPr>
        <p:spPr>
          <a:xfrm flipH="1">
            <a:off x="246506" y="5288208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2F0FD5-E5E8-4F94-A6F1-E4591AD40EE2}"/>
              </a:ext>
            </a:extLst>
          </p:cNvPr>
          <p:cNvSpPr/>
          <p:nvPr/>
        </p:nvSpPr>
        <p:spPr>
          <a:xfrm flipH="1">
            <a:off x="563498" y="1828728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T,V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5F736C-659C-4B81-9130-CEE1225C206B}"/>
              </a:ext>
            </a:extLst>
          </p:cNvPr>
          <p:cNvSpPr/>
          <p:nvPr/>
        </p:nvSpPr>
        <p:spPr>
          <a:xfrm flipH="1">
            <a:off x="6081415" y="2236365"/>
            <a:ext cx="538841" cy="768096"/>
          </a:xfrm>
          <a:custGeom>
            <a:avLst/>
            <a:gdLst>
              <a:gd name="connsiteX0" fmla="*/ 8489 w 538841"/>
              <a:gd name="connsiteY0" fmla="*/ 768096 h 768096"/>
              <a:gd name="connsiteX1" fmla="*/ 72497 w 538841"/>
              <a:gd name="connsiteY1" fmla="*/ 292608 h 768096"/>
              <a:gd name="connsiteX2" fmla="*/ 538841 w 538841"/>
              <a:gd name="connsiteY2" fmla="*/ 0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841" h="768096">
                <a:moveTo>
                  <a:pt x="8489" y="768096"/>
                </a:moveTo>
                <a:cubicBezTo>
                  <a:pt x="-3703" y="594360"/>
                  <a:pt x="-15895" y="420624"/>
                  <a:pt x="72497" y="292608"/>
                </a:cubicBezTo>
                <a:cubicBezTo>
                  <a:pt x="160889" y="164592"/>
                  <a:pt x="349865" y="82296"/>
                  <a:pt x="538841" y="0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C18489-C29F-47BE-9C83-F6A58586D935}"/>
              </a:ext>
            </a:extLst>
          </p:cNvPr>
          <p:cNvSpPr/>
          <p:nvPr/>
        </p:nvSpPr>
        <p:spPr>
          <a:xfrm flipH="1">
            <a:off x="5857061" y="4988709"/>
            <a:ext cx="360859" cy="557784"/>
          </a:xfrm>
          <a:custGeom>
            <a:avLst/>
            <a:gdLst>
              <a:gd name="connsiteX0" fmla="*/ 31675 w 360859"/>
              <a:gd name="connsiteY0" fmla="*/ 0 h 557784"/>
              <a:gd name="connsiteX1" fmla="*/ 31675 w 360859"/>
              <a:gd name="connsiteY1" fmla="*/ 338328 h 557784"/>
              <a:gd name="connsiteX2" fmla="*/ 360859 w 360859"/>
              <a:gd name="connsiteY2" fmla="*/ 55778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859" h="557784">
                <a:moveTo>
                  <a:pt x="31675" y="0"/>
                </a:moveTo>
                <a:cubicBezTo>
                  <a:pt x="4243" y="122682"/>
                  <a:pt x="-23189" y="245364"/>
                  <a:pt x="31675" y="338328"/>
                </a:cubicBezTo>
                <a:cubicBezTo>
                  <a:pt x="86539" y="431292"/>
                  <a:pt x="223699" y="494538"/>
                  <a:pt x="360859" y="557784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11">
            <a:extLst>
              <a:ext uri="{FF2B5EF4-FFF2-40B4-BE49-F238E27FC236}">
                <a16:creationId xmlns:a16="http://schemas.microsoft.com/office/drawing/2014/main" id="{C400C488-FFCA-47ED-AA43-B573106AC72B}"/>
              </a:ext>
            </a:extLst>
          </p:cNvPr>
          <p:cNvSpPr/>
          <p:nvPr/>
        </p:nvSpPr>
        <p:spPr>
          <a:xfrm flipV="1">
            <a:off x="2513214" y="4444576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E2637A-8FAC-4A66-A6B3-333942A64C6E}"/>
              </a:ext>
            </a:extLst>
          </p:cNvPr>
          <p:cNvSpPr/>
          <p:nvPr/>
        </p:nvSpPr>
        <p:spPr>
          <a:xfrm flipH="1">
            <a:off x="86919" y="3275803"/>
            <a:ext cx="544759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</a:t>
            </a:r>
            <a:r>
              <a:rPr lang="en-US" dirty="0">
                <a:solidFill>
                  <a:schemeClr val="accent6"/>
                </a:solidFill>
                <a:sym typeface="Symbol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/>
              </a:rPr>
              <a:t>-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T,V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- 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+ (REFDLY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- 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5B6779-5C16-4231-B1B8-886D26D78524}"/>
              </a:ext>
            </a:extLst>
          </p:cNvPr>
          <p:cNvSpPr txBox="1"/>
          <p:nvPr/>
        </p:nvSpPr>
        <p:spPr>
          <a:xfrm>
            <a:off x="7532483" y="1593026"/>
            <a:ext cx="12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VISITED LAB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96EB88-A442-4479-A0A0-925E774009C4}"/>
              </a:ext>
            </a:extLst>
          </p:cNvPr>
          <p:cNvSpPr txBox="1"/>
          <p:nvPr/>
        </p:nvSpPr>
        <p:spPr>
          <a:xfrm>
            <a:off x="2336508" y="1086117"/>
            <a:ext cx="446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COMMON-CLOCK MEASUREMENT</a:t>
            </a:r>
          </a:p>
        </p:txBody>
      </p:sp>
    </p:spTree>
    <p:extLst>
      <p:ext uri="{BB962C8B-B14F-4D97-AF65-F5344CB8AC3E}">
        <p14:creationId xmlns:p14="http://schemas.microsoft.com/office/powerpoint/2010/main" val="1122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7E788CC-3A46-4379-B714-23E0E820E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3059" r="19543" b="48715"/>
          <a:stretch/>
        </p:blipFill>
        <p:spPr>
          <a:xfrm>
            <a:off x="2999232" y="1145219"/>
            <a:ext cx="3017520" cy="1296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9E9C8-C473-4EF0-B0BD-7C657259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Calibration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D037E-3C4B-441A-B160-8ACF121B3516}"/>
              </a:ext>
            </a:extLst>
          </p:cNvPr>
          <p:cNvGrpSpPr/>
          <p:nvPr/>
        </p:nvGrpSpPr>
        <p:grpSpPr>
          <a:xfrm>
            <a:off x="356389" y="2362415"/>
            <a:ext cx="3514291" cy="2641567"/>
            <a:chOff x="356389" y="2362415"/>
            <a:chExt cx="3514291" cy="264156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FBABF45-AC93-4BF8-96AB-85C13A9464EB}"/>
                </a:ext>
              </a:extLst>
            </p:cNvPr>
            <p:cNvSpPr/>
            <p:nvPr/>
          </p:nvSpPr>
          <p:spPr>
            <a:xfrm flipV="1">
              <a:off x="3108062" y="2362415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D2474FC9-E245-4024-9DFF-0CF6703B674C}"/>
                </a:ext>
              </a:extLst>
            </p:cNvPr>
            <p:cNvSpPr/>
            <p:nvPr/>
          </p:nvSpPr>
          <p:spPr>
            <a:xfrm>
              <a:off x="2521046" y="3741593"/>
              <a:ext cx="1349634" cy="8189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/>
                <a:t>GPS receiver</a:t>
              </a:r>
            </a:p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F99A62-D80D-4AFC-8EE4-D264207A781A}"/>
                </a:ext>
              </a:extLst>
            </p:cNvPr>
            <p:cNvCxnSpPr/>
            <p:nvPr/>
          </p:nvCxnSpPr>
          <p:spPr>
            <a:xfrm>
              <a:off x="3323879" y="2669158"/>
              <a:ext cx="0" cy="107243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D9E25-75C8-4566-962C-282D6A547E88}"/>
                </a:ext>
              </a:extLst>
            </p:cNvPr>
            <p:cNvSpPr txBox="1"/>
            <p:nvPr/>
          </p:nvSpPr>
          <p:spPr>
            <a:xfrm>
              <a:off x="410412" y="463465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 </a:t>
              </a:r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E31AE2-B3BC-47F3-800B-FA5BA9A943E4}"/>
                </a:ext>
              </a:extLst>
            </p:cNvPr>
            <p:cNvCxnSpPr/>
            <p:nvPr/>
          </p:nvCxnSpPr>
          <p:spPr>
            <a:xfrm flipV="1">
              <a:off x="1263988" y="4002583"/>
              <a:ext cx="1267015" cy="2419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609E0B-8E2F-49AA-ADB5-DA50466BEF22}"/>
                </a:ext>
              </a:extLst>
            </p:cNvPr>
            <p:cNvCxnSpPr/>
            <p:nvPr/>
          </p:nvCxnSpPr>
          <p:spPr>
            <a:xfrm flipV="1">
              <a:off x="1273945" y="4302018"/>
              <a:ext cx="1257058" cy="1231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73E95-E39D-4C64-932F-C39CBD9B24D5}"/>
                </a:ext>
              </a:extLst>
            </p:cNvPr>
            <p:cNvSpPr txBox="1"/>
            <p:nvPr/>
          </p:nvSpPr>
          <p:spPr>
            <a:xfrm>
              <a:off x="1391377" y="4251586"/>
              <a:ext cx="945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05FAE3-7371-452B-AA90-33D520484DC4}"/>
                </a:ext>
              </a:extLst>
            </p:cNvPr>
            <p:cNvSpPr txBox="1"/>
            <p:nvPr/>
          </p:nvSpPr>
          <p:spPr>
            <a:xfrm rot="16200000">
              <a:off x="2584229" y="295139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4D4F4F-FF4C-47AF-9A60-E86225C6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389" y="3638708"/>
              <a:ext cx="975360" cy="9753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0C98EE-D254-4228-9963-AC1C65D8D907}"/>
              </a:ext>
            </a:extLst>
          </p:cNvPr>
          <p:cNvGrpSpPr/>
          <p:nvPr/>
        </p:nvGrpSpPr>
        <p:grpSpPr>
          <a:xfrm>
            <a:off x="592074" y="5739978"/>
            <a:ext cx="1599881" cy="643074"/>
            <a:chOff x="592074" y="5739978"/>
            <a:chExt cx="1599881" cy="64307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55E2A0-F9F9-48B1-A30D-CE40CD1C7EDB}"/>
                </a:ext>
              </a:extLst>
            </p:cNvPr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A29BE9-AFEC-422D-B186-4D22969DD1F5}"/>
                </a:ext>
              </a:extLst>
            </p:cNvPr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1D54D6-1756-4AF3-885C-47526E3C466B}"/>
                </a:ext>
              </a:extLst>
            </p:cNvPr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DD9021-DFF7-41CB-B3FD-C8939C546AB3}"/>
                </a:ext>
              </a:extLst>
            </p:cNvPr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C850-BA37-42EE-8D8D-F4D2E631FF2A}"/>
              </a:ext>
            </a:extLst>
          </p:cNvPr>
          <p:cNvGrpSpPr/>
          <p:nvPr/>
        </p:nvGrpSpPr>
        <p:grpSpPr>
          <a:xfrm>
            <a:off x="5079882" y="2362415"/>
            <a:ext cx="3586682" cy="2641567"/>
            <a:chOff x="5079882" y="2362415"/>
            <a:chExt cx="3586682" cy="264156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0BD52ED-D404-4109-9C38-6FFADF76B9A9}"/>
                </a:ext>
              </a:extLst>
            </p:cNvPr>
            <p:cNvSpPr/>
            <p:nvPr/>
          </p:nvSpPr>
          <p:spPr>
            <a:xfrm flipH="1" flipV="1">
              <a:off x="5556639" y="2362415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20D9E603-E133-4F77-A0BF-AA18092862EA}"/>
                </a:ext>
              </a:extLst>
            </p:cNvPr>
            <p:cNvSpPr/>
            <p:nvPr/>
          </p:nvSpPr>
          <p:spPr>
            <a:xfrm flipH="1">
              <a:off x="5079882" y="3741593"/>
              <a:ext cx="1349634" cy="8189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/>
                <a:t>GPS receiver</a:t>
              </a:r>
            </a:p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E816FB-0E08-4846-A26C-8ADA847A1C4B}"/>
                </a:ext>
              </a:extLst>
            </p:cNvPr>
            <p:cNvCxnSpPr/>
            <p:nvPr/>
          </p:nvCxnSpPr>
          <p:spPr>
            <a:xfrm flipH="1">
              <a:off x="5763577" y="2669158"/>
              <a:ext cx="0" cy="107243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810CDF-8241-42FB-BC03-82C9B62C6F0B}"/>
                </a:ext>
              </a:extLst>
            </p:cNvPr>
            <p:cNvSpPr txBox="1"/>
            <p:nvPr/>
          </p:nvSpPr>
          <p:spPr>
            <a:xfrm flipH="1">
              <a:off x="7797415" y="463465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 </a:t>
              </a:r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F45500-2FDB-4483-9A79-9EE89B989875}"/>
                </a:ext>
              </a:extLst>
            </p:cNvPr>
            <p:cNvCxnSpPr/>
            <p:nvPr/>
          </p:nvCxnSpPr>
          <p:spPr>
            <a:xfrm flipH="1" flipV="1">
              <a:off x="6419559" y="4002583"/>
              <a:ext cx="1267015" cy="2419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3BE78FC-9EED-48A3-AA47-CDCEEE6F7639}"/>
                </a:ext>
              </a:extLst>
            </p:cNvPr>
            <p:cNvCxnSpPr/>
            <p:nvPr/>
          </p:nvCxnSpPr>
          <p:spPr>
            <a:xfrm flipH="1" flipV="1">
              <a:off x="6419559" y="4302018"/>
              <a:ext cx="1257058" cy="1231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B9AD08-90A2-4687-9922-EBC58534E803}"/>
                </a:ext>
              </a:extLst>
            </p:cNvPr>
            <p:cNvSpPr txBox="1"/>
            <p:nvPr/>
          </p:nvSpPr>
          <p:spPr>
            <a:xfrm flipH="1">
              <a:off x="6625019" y="4251586"/>
              <a:ext cx="948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15551-5F46-4D16-AF4A-E47B962E1792}"/>
                </a:ext>
              </a:extLst>
            </p:cNvPr>
            <p:cNvSpPr txBox="1"/>
            <p:nvPr/>
          </p:nvSpPr>
          <p:spPr>
            <a:xfrm rot="5400000" flipH="1">
              <a:off x="5445053" y="2951396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333A0D-3161-4A67-AD75-EC4DDAD1B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68541" y="3690524"/>
              <a:ext cx="975360" cy="97536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6D35009-78FB-4064-B670-06CD62EA0B8D}"/>
              </a:ext>
            </a:extLst>
          </p:cNvPr>
          <p:cNvSpPr/>
          <p:nvPr/>
        </p:nvSpPr>
        <p:spPr>
          <a:xfrm flipH="1">
            <a:off x="2742597" y="5200592"/>
            <a:ext cx="3748738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V-T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R-T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=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V-R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46C6CE-A956-465E-99B8-32B0B164D729}"/>
              </a:ext>
            </a:extLst>
          </p:cNvPr>
          <p:cNvSpPr txBox="1"/>
          <p:nvPr/>
        </p:nvSpPr>
        <p:spPr>
          <a:xfrm>
            <a:off x="7532483" y="1240325"/>
            <a:ext cx="12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VISITED LAB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7EA91E-027D-42B0-8656-0FAC598A6FF2}"/>
              </a:ext>
            </a:extLst>
          </p:cNvPr>
          <p:cNvSpPr txBox="1"/>
          <p:nvPr/>
        </p:nvSpPr>
        <p:spPr>
          <a:xfrm>
            <a:off x="253497" y="1240325"/>
            <a:ext cx="12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LAB</a:t>
            </a:r>
          </a:p>
        </p:txBody>
      </p:sp>
    </p:spTree>
    <p:extLst>
      <p:ext uri="{BB962C8B-B14F-4D97-AF65-F5344CB8AC3E}">
        <p14:creationId xmlns:p14="http://schemas.microsoft.com/office/powerpoint/2010/main" val="28730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2C4A7-D906-4063-BDE7-4D4F07A2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6" y="1221199"/>
            <a:ext cx="5842303" cy="2786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1EC9-136C-49F4-A4C9-0933B1E0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Calibration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6132A0-15FF-48F2-A069-FA371E169447}"/>
              </a:ext>
            </a:extLst>
          </p:cNvPr>
          <p:cNvSpPr/>
          <p:nvPr/>
        </p:nvSpPr>
        <p:spPr>
          <a:xfrm flipH="1">
            <a:off x="4818797" y="1634387"/>
            <a:ext cx="4325203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INTDLY</a:t>
            </a:r>
            <a:r>
              <a:rPr lang="en-US" baseline="-25000" dirty="0" err="1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-T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NIST-T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=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b="1" baseline="-250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Labk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-NIST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2DA45-8D03-48E0-B3E4-42E6F6347BCD}"/>
              </a:ext>
            </a:extLst>
          </p:cNvPr>
          <p:cNvSpPr/>
          <p:nvPr/>
        </p:nvSpPr>
        <p:spPr>
          <a:xfrm flipH="1">
            <a:off x="5223510" y="2529614"/>
            <a:ext cx="358085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G1 campaigns: 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b="1" baseline="-2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NIST-BIPM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Down Arrow 11">
            <a:extLst>
              <a:ext uri="{FF2B5EF4-FFF2-40B4-BE49-F238E27FC236}">
                <a16:creationId xmlns:a16="http://schemas.microsoft.com/office/drawing/2014/main" id="{B690DD36-C07B-4F6C-99C4-D92C255C2ADF}"/>
              </a:ext>
            </a:extLst>
          </p:cNvPr>
          <p:cNvSpPr/>
          <p:nvPr/>
        </p:nvSpPr>
        <p:spPr>
          <a:xfrm rot="10800000" flipV="1">
            <a:off x="7013938" y="3224899"/>
            <a:ext cx="484632" cy="531618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BCDEBE-D673-48D7-A5B1-DF296731EBD0}"/>
              </a:ext>
            </a:extLst>
          </p:cNvPr>
          <p:cNvSpPr/>
          <p:nvPr/>
        </p:nvSpPr>
        <p:spPr>
          <a:xfrm>
            <a:off x="6124685" y="3884562"/>
            <a:ext cx="2507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sz="2800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Labk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-BIPM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E38C98E-F5E7-43F1-B5E8-5511B23B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5" y="4155317"/>
            <a:ext cx="4468702" cy="220602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2867E7B-4C4E-4F03-8EB7-ABEC9FD62450}"/>
              </a:ext>
            </a:extLst>
          </p:cNvPr>
          <p:cNvSpPr txBox="1"/>
          <p:nvPr/>
        </p:nvSpPr>
        <p:spPr>
          <a:xfrm>
            <a:off x="960120" y="6446520"/>
            <a:ext cx="376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from “BIPM guidelines for GNSS calibration” V3.2</a:t>
            </a:r>
          </a:p>
        </p:txBody>
      </p:sp>
      <p:sp>
        <p:nvSpPr>
          <p:cNvPr id="4" name="Plus 3"/>
          <p:cNvSpPr>
            <a:spLocks noChangeAspect="1"/>
          </p:cNvSpPr>
          <p:nvPr/>
        </p:nvSpPr>
        <p:spPr>
          <a:xfrm>
            <a:off x="7013938" y="2057036"/>
            <a:ext cx="448056" cy="448056"/>
          </a:xfrm>
          <a:prstGeom prst="mathPlus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CA74-2600-432D-A19A-B3936CE7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Uncertainty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E319-F36A-4015-B51A-5749E8139A23}"/>
              </a:ext>
            </a:extLst>
          </p:cNvPr>
          <p:cNvSpPr/>
          <p:nvPr/>
        </p:nvSpPr>
        <p:spPr>
          <a:xfrm flipH="1">
            <a:off x="2261857" y="1140196"/>
            <a:ext cx="6744830" cy="8002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</a:t>
            </a:r>
            <a:r>
              <a:rPr lang="en-US" dirty="0">
                <a:solidFill>
                  <a:schemeClr val="accent6"/>
                </a:solidFill>
                <a:sym typeface="Symbol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/>
              </a:rPr>
              <a:t>-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T,R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 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 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– 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T,R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  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        -[</a:t>
            </a: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</a:t>
            </a:r>
            <a:r>
              <a:rPr lang="en-US" dirty="0">
                <a:solidFill>
                  <a:schemeClr val="accent6"/>
                </a:solidFill>
                <a:sym typeface="Symbol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/>
              </a:rPr>
              <a:t>-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(t)</a:t>
            </a:r>
            <a:r>
              <a:rPr lang="en-US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T,V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 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 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– 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T,V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9162F-FA70-4D70-A4F7-1B063CEA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1" y="1781383"/>
            <a:ext cx="4173074" cy="1990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63C96-9312-4124-BDCF-5BAB36822658}"/>
              </a:ext>
            </a:extLst>
          </p:cNvPr>
          <p:cNvSpPr txBox="1"/>
          <p:nvPr/>
        </p:nvSpPr>
        <p:spPr>
          <a:xfrm>
            <a:off x="4953000" y="2310765"/>
            <a:ext cx="39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of the differential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calibration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E4AC94-3C97-453B-B2A3-2A4EE2275629}"/>
              </a:ext>
            </a:extLst>
          </p:cNvPr>
          <p:cNvGrpSpPr/>
          <p:nvPr/>
        </p:nvGrpSpPr>
        <p:grpSpPr>
          <a:xfrm>
            <a:off x="914966" y="3745765"/>
            <a:ext cx="3150286" cy="835384"/>
            <a:chOff x="808286" y="3722905"/>
            <a:chExt cx="3150286" cy="8353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CC0618-042A-413A-BE22-22E3FAE35BC1}"/>
                </a:ext>
              </a:extLst>
            </p:cNvPr>
            <p:cNvSpPr txBox="1"/>
            <p:nvPr/>
          </p:nvSpPr>
          <p:spPr>
            <a:xfrm>
              <a:off x="808286" y="4250512"/>
              <a:ext cx="315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Statistical analysis of </a:t>
              </a:r>
              <a:r>
                <a:rPr lang="en-US" sz="1400" dirty="0">
                  <a:sym typeface="Symbol"/>
                </a:rPr>
                <a:t>RAWDIF (0.2ns)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8A8BE39-17A7-44A5-AE16-5992A52C4139}"/>
                    </a:ext>
                  </a:extLst>
                </p:cNvPr>
                <p:cNvSpPr txBox="1"/>
                <p:nvPr/>
              </p:nvSpPr>
              <p:spPr>
                <a:xfrm>
                  <a:off x="1604482" y="3722905"/>
                  <a:ext cx="1566326" cy="5307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𝑎𝑅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𝑎𝑉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8A8BE39-17A7-44A5-AE16-5992A52C4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482" y="3722905"/>
                  <a:ext cx="1566326" cy="5307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31D369-4FEB-4E1B-9134-38B52D6C28E3}"/>
              </a:ext>
            </a:extLst>
          </p:cNvPr>
          <p:cNvGrpSpPr/>
          <p:nvPr/>
        </p:nvGrpSpPr>
        <p:grpSpPr>
          <a:xfrm>
            <a:off x="499769" y="4840022"/>
            <a:ext cx="4499245" cy="1485237"/>
            <a:chOff x="606449" y="4847642"/>
            <a:chExt cx="4499245" cy="14852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D42AF3-624C-44C7-B471-06A4CA93C8F8}"/>
                </a:ext>
              </a:extLst>
            </p:cNvPr>
            <p:cNvSpPr txBox="1"/>
            <p:nvPr/>
          </p:nvSpPr>
          <p:spPr>
            <a:xfrm>
              <a:off x="606449" y="5594215"/>
              <a:ext cx="4499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Position error (0.05 ns) and multipath (0.3ns) (RAWDIF)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Local delay measurements (REFDLY) (0.5ns)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Antenna delay measurements (CABDLY) (0.5 ns) 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3D0284F-8E11-492D-8FFD-C14BFFB6C65F}"/>
                    </a:ext>
                  </a:extLst>
                </p:cNvPr>
                <p:cNvSpPr txBox="1"/>
                <p:nvPr/>
              </p:nvSpPr>
              <p:spPr>
                <a:xfrm>
                  <a:off x="1263849" y="4847642"/>
                  <a:ext cx="2275045" cy="728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𝑏𝑅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𝑏𝑉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3D0284F-8E11-492D-8FFD-C14BFFB6C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849" y="4847642"/>
                  <a:ext cx="2275045" cy="7288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F42807-EB78-4EBF-B821-29833A41025C}"/>
                  </a:ext>
                </a:extLst>
              </p:cNvPr>
              <p:cNvSpPr txBox="1"/>
              <p:nvPr/>
            </p:nvSpPr>
            <p:spPr>
              <a:xfrm>
                <a:off x="5993602" y="2869465"/>
                <a:ext cx="174175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𝐶𝐴𝐿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F42807-EB78-4EBF-B821-29833A41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602" y="2869465"/>
                <a:ext cx="1741759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434886" y="3756660"/>
            <a:ext cx="3082382" cy="2788920"/>
            <a:chOff x="5434886" y="3756660"/>
            <a:chExt cx="3082382" cy="27889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ECAB22-F36A-42F6-BFCA-81E0C34DD6AB}"/>
                </a:ext>
              </a:extLst>
            </p:cNvPr>
            <p:cNvSpPr txBox="1"/>
            <p:nvPr/>
          </p:nvSpPr>
          <p:spPr>
            <a:xfrm>
              <a:off x="6081047" y="4625340"/>
              <a:ext cx="1967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2">
                      <a:lumMod val="25000"/>
                    </a:schemeClr>
                  </a:solidFill>
                </a:rPr>
                <a:t>Mis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-closure &gt;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2u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CAL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56216594-5E6C-446A-81B8-C27AB5EE1451}"/>
                </a:ext>
              </a:extLst>
            </p:cNvPr>
            <p:cNvSpPr/>
            <p:nvPr/>
          </p:nvSpPr>
          <p:spPr>
            <a:xfrm>
              <a:off x="6763920" y="5052060"/>
              <a:ext cx="484632" cy="399288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16C0BF-9F84-446A-97AE-95F965EFCFE0}"/>
                </a:ext>
              </a:extLst>
            </p:cNvPr>
            <p:cNvSpPr txBox="1"/>
            <p:nvPr/>
          </p:nvSpPr>
          <p:spPr>
            <a:xfrm>
              <a:off x="6096000" y="5486400"/>
              <a:ext cx="18966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Invalid calibration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OR</a:t>
              </a:r>
            </a:p>
            <a:p>
              <a:pPr algn="ctr"/>
              <a:r>
                <a:rPr lang="en-US" dirty="0" err="1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r>
                <a:rPr lang="en-US" baseline="-25000" dirty="0" err="1">
                  <a:solidFill>
                    <a:schemeClr val="bg2">
                      <a:lumMod val="25000"/>
                    </a:schemeClr>
                  </a:solidFill>
                </a:rPr>
                <a:t>CAL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= </a:t>
              </a:r>
              <a:r>
                <a:rPr lang="en-US" dirty="0" err="1">
                  <a:solidFill>
                    <a:schemeClr val="bg2">
                      <a:lumMod val="25000"/>
                    </a:schemeClr>
                  </a:solidFill>
                </a:rPr>
                <a:t>mis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-closure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B21EDA-4E4C-4A16-864B-49B3CB173186}"/>
                </a:ext>
              </a:extLst>
            </p:cNvPr>
            <p:cNvSpPr txBox="1"/>
            <p:nvPr/>
          </p:nvSpPr>
          <p:spPr>
            <a:xfrm>
              <a:off x="5434886" y="3756660"/>
              <a:ext cx="3082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-closure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: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sym typeface="Symbol" panose="05050102010706020507" pitchFamily="18" charset="2"/>
                </a:rPr>
                <a:t>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INTDLY</a:t>
              </a:r>
              <a:r>
                <a:rPr lang="en-US" sz="1600" baseline="-25000" dirty="0">
                  <a:solidFill>
                    <a:schemeClr val="bg2">
                      <a:lumMod val="25000"/>
                    </a:schemeClr>
                  </a:solidFill>
                </a:rPr>
                <a:t>R-T, end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 -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sym typeface="Symbol" panose="05050102010706020507" pitchFamily="18" charset="2"/>
                </a:rPr>
                <a:t>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INTDLY</a:t>
              </a:r>
              <a:r>
                <a:rPr lang="en-US" sz="1600" baseline="-25000" dirty="0">
                  <a:solidFill>
                    <a:schemeClr val="bg2">
                      <a:lumMod val="25000"/>
                    </a:schemeClr>
                  </a:solidFill>
                </a:rPr>
                <a:t>R-T, beginning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ABBBD8-6845-4326-847E-688F6CA58BBE}"/>
                </a:ext>
              </a:extLst>
            </p:cNvPr>
            <p:cNvSpPr/>
            <p:nvPr/>
          </p:nvSpPr>
          <p:spPr>
            <a:xfrm>
              <a:off x="5798820" y="4480560"/>
              <a:ext cx="2377440" cy="206502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8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C87B3BD3-21BA-4C79-8F25-A37E05097E92}"/>
              </a:ext>
            </a:extLst>
          </p:cNvPr>
          <p:cNvSpPr/>
          <p:nvPr/>
        </p:nvSpPr>
        <p:spPr>
          <a:xfrm>
            <a:off x="504825" y="4924426"/>
            <a:ext cx="4610100" cy="695324"/>
          </a:xfrm>
          <a:prstGeom prst="ellipse">
            <a:avLst/>
          </a:prstGeom>
          <a:noFill/>
          <a:ln w="25400">
            <a:solidFill>
              <a:srgbClr val="00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B455E-BBE8-439C-86E5-F031DD03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Uncertainty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9399A-71D9-4EB1-8FD4-79C1FBBB7446}"/>
              </a:ext>
            </a:extLst>
          </p:cNvPr>
          <p:cNvSpPr txBox="1"/>
          <p:nvPr/>
        </p:nvSpPr>
        <p:spPr>
          <a:xfrm>
            <a:off x="6364224" y="1810512"/>
            <a:ext cx="266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Calibration Identifier</a:t>
            </a: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10nn-YYY</a:t>
            </a:r>
          </a:p>
          <a:p>
            <a:pPr algn="ctr"/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CAL0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uncertainty associated to Calibration Identifier (trip)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E6D6D-9D90-420D-B690-67E7F4466A25}"/>
              </a:ext>
            </a:extLst>
          </p:cNvPr>
          <p:cNvSpPr txBox="1"/>
          <p:nvPr/>
        </p:nvSpPr>
        <p:spPr>
          <a:xfrm>
            <a:off x="750171" y="4198281"/>
            <a:ext cx="432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TAI computation uses links with PTB as pivot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30281-E2FE-4008-8DC9-6DC977E75292}"/>
              </a:ext>
            </a:extLst>
          </p:cNvPr>
          <p:cNvSpPr txBox="1"/>
          <p:nvPr/>
        </p:nvSpPr>
        <p:spPr>
          <a:xfrm>
            <a:off x="2025313" y="4574181"/>
            <a:ext cx="17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UTC(k)-UTC(PTB)</a:t>
            </a:r>
          </a:p>
        </p:txBody>
      </p:sp>
      <p:sp>
        <p:nvSpPr>
          <p:cNvPr id="15" name="Down Arrow 11">
            <a:extLst>
              <a:ext uri="{FF2B5EF4-FFF2-40B4-BE49-F238E27FC236}">
                <a16:creationId xmlns:a16="http://schemas.microsoft.com/office/drawing/2014/main" id="{4CEF5D60-32FA-4974-94E3-059180ECC556}"/>
              </a:ext>
            </a:extLst>
          </p:cNvPr>
          <p:cNvSpPr/>
          <p:nvPr/>
        </p:nvSpPr>
        <p:spPr>
          <a:xfrm flipH="1">
            <a:off x="7405635" y="3796600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1A8C45-5987-4D54-B991-31D276B08F0D}"/>
              </a:ext>
            </a:extLst>
          </p:cNvPr>
          <p:cNvSpPr/>
          <p:nvPr/>
        </p:nvSpPr>
        <p:spPr>
          <a:xfrm>
            <a:off x="6293412" y="4552688"/>
            <a:ext cx="253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400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CAL0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│</a:t>
            </a:r>
            <a:r>
              <a:rPr lang="en-US" sz="2400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G2-PTB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2.5 ns</a:t>
            </a:r>
            <a:endParaRPr lang="en-US" sz="2400" i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1EBB72-B8A2-40E9-9725-DE840F378B6F}"/>
              </a:ext>
            </a:extLst>
          </p:cNvPr>
          <p:cNvSpPr txBox="1"/>
          <p:nvPr/>
        </p:nvSpPr>
        <p:spPr>
          <a:xfrm>
            <a:off x="609600" y="5086350"/>
            <a:ext cx="11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Labk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-NIST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559166-8645-4935-8C09-5D7506332A59}"/>
              </a:ext>
            </a:extLst>
          </p:cNvPr>
          <p:cNvSpPr txBox="1"/>
          <p:nvPr/>
        </p:nvSpPr>
        <p:spPr>
          <a:xfrm>
            <a:off x="2114550" y="507682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NIST-BIPM</a:t>
            </a:r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EDF24-410A-4FDC-AE3E-5AC8A00261D9}"/>
              </a:ext>
            </a:extLst>
          </p:cNvPr>
          <p:cNvSpPr txBox="1"/>
          <p:nvPr/>
        </p:nvSpPr>
        <p:spPr>
          <a:xfrm>
            <a:off x="3724275" y="5076825"/>
            <a:ext cx="110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PTB-BIPM</a:t>
            </a:r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B4873B-F9FD-4213-9C6F-9659D3AFFE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880" y="5549600"/>
            <a:ext cx="1335140" cy="1054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80" y="1562841"/>
            <a:ext cx="6286130" cy="2377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422" y="1034520"/>
            <a:ext cx="131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 links</a:t>
            </a:r>
          </a:p>
        </p:txBody>
      </p:sp>
    </p:spTree>
    <p:extLst>
      <p:ext uri="{BB962C8B-B14F-4D97-AF65-F5344CB8AC3E}">
        <p14:creationId xmlns:p14="http://schemas.microsoft.com/office/powerpoint/2010/main" val="15102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AFA1-1836-4BFC-ABB7-F0DA9FE2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B11C4-5D21-491B-95ED-7A8F3BE0D0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" y="1600200"/>
            <a:ext cx="3108960" cy="2331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D642C4-BCFE-4589-BBD9-8B0155DCAB15}"/>
              </a:ext>
            </a:extLst>
          </p:cNvPr>
          <p:cNvSpPr txBox="1"/>
          <p:nvPr/>
        </p:nvSpPr>
        <p:spPr>
          <a:xfrm>
            <a:off x="3781425" y="4514850"/>
            <a:ext cx="3292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GPS receiver NB05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Pinwheel GPS Antenna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Antenna cable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TIC for local delay measurements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Laptop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Coax and serial cables, etc.</a:t>
            </a:r>
          </a:p>
        </p:txBody>
      </p:sp>
      <p:pic>
        <p:nvPicPr>
          <p:cNvPr id="1026" name="Picture 2" descr="702-GG.png">
            <a:extLst>
              <a:ext uri="{FF2B5EF4-FFF2-40B4-BE49-F238E27FC236}">
                <a16:creationId xmlns:a16="http://schemas.microsoft.com/office/drawing/2014/main" id="{09F9BDE4-3307-4C9A-85BC-CFE2F31A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34" y="2981325"/>
            <a:ext cx="1504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ll laptops">
            <a:extLst>
              <a:ext uri="{FF2B5EF4-FFF2-40B4-BE49-F238E27FC236}">
                <a16:creationId xmlns:a16="http://schemas.microsoft.com/office/drawing/2014/main" id="{62D2E725-109C-4773-8460-80BEF64B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2" y="4786079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gilent 53132A">
            <a:extLst>
              <a:ext uri="{FF2B5EF4-FFF2-40B4-BE49-F238E27FC236}">
                <a16:creationId xmlns:a16="http://schemas.microsoft.com/office/drawing/2014/main" id="{28599567-D6AA-4133-A792-4B7A7148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833938"/>
            <a:ext cx="2857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4AF34D-36B2-4254-AF57-CC9B27ADFA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07" b="95507" l="9988" r="89951">
                        <a14:foregroundMark x1="47733" y1="90033" x2="58333" y2="90686"/>
                        <a14:foregroundMark x1="58333" y1="90686" x2="58824" y2="90605"/>
                        <a14:foregroundMark x1="58824" y1="90605" x2="58701" y2="92075"/>
                        <a14:foregroundMark x1="48836" y1="93301" x2="48836" y2="93301"/>
                        <a14:foregroundMark x1="49632" y1="93382" x2="48652" y2="93301"/>
                        <a14:foregroundMark x1="48652" y1="93791" x2="48958" y2="94690"/>
                        <a14:foregroundMark x1="48468" y1="94444" x2="48468" y2="95507"/>
                        <a14:foregroundMark x1="48407" y1="93791" x2="48407" y2="93791"/>
                        <a14:foregroundMark x1="48407" y1="93464" x2="48407" y2="93791"/>
                        <a14:foregroundMark x1="39706" y1="57435" x2="39951" y2="55229"/>
                        <a14:foregroundMark x1="42157" y1="9477" x2="47488" y2="9314"/>
                        <a14:foregroundMark x1="47488" y1="9314" x2="45956" y2="2533"/>
                        <a14:foregroundMark x1="45956" y1="2533" x2="42218" y2="7435"/>
                        <a14:foregroundMark x1="42218" y1="7435" x2="42218" y2="9232"/>
                        <a14:foregroundMark x1="42402" y1="1307" x2="42586" y2="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13" r="24896"/>
          <a:stretch/>
        </p:blipFill>
        <p:spPr>
          <a:xfrm rot="5400000">
            <a:off x="4730971" y="488731"/>
            <a:ext cx="2028824" cy="40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Travelling System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54413" y="1159198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NB05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C6D04C-DE5D-4A93-BB3A-DFEC1E372A27}"/>
              </a:ext>
            </a:extLst>
          </p:cNvPr>
          <p:cNvSpPr txBox="1"/>
          <p:nvPr/>
        </p:nvSpPr>
        <p:spPr>
          <a:xfrm>
            <a:off x="4867262" y="2326549"/>
            <a:ext cx="395326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The quartz oscillator inside the receiver is locked to the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RFin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 to improve its stability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PPSin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enables the internal PPS generator, allowing the synchronization of the receiver’s time base to the local time reference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is the best representation of the receiver’s time base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PPSin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is continually monitored: it provides information about the receiver’s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time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base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" y="1828230"/>
            <a:ext cx="3862360" cy="329207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980272" y="5127316"/>
            <a:ext cx="175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receiver</a:t>
            </a:r>
          </a:p>
        </p:txBody>
      </p:sp>
    </p:spTree>
    <p:extLst>
      <p:ext uri="{BB962C8B-B14F-4D97-AF65-F5344CB8AC3E}">
        <p14:creationId xmlns:p14="http://schemas.microsoft.com/office/powerpoint/2010/main" val="23132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CB03-2B8D-4A97-96B1-34A4C132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System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D08372F-C0B6-4186-ACE1-5B6D4E0D2BED}"/>
              </a:ext>
            </a:extLst>
          </p:cNvPr>
          <p:cNvGrpSpPr/>
          <p:nvPr/>
        </p:nvGrpSpPr>
        <p:grpSpPr>
          <a:xfrm>
            <a:off x="7669149" y="1015578"/>
            <a:ext cx="1393094" cy="995521"/>
            <a:chOff x="420624" y="1234653"/>
            <a:chExt cx="1393094" cy="995521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6075F40-928D-417A-BD82-51BCF57859FB}"/>
                </a:ext>
              </a:extLst>
            </p:cNvPr>
            <p:cNvCxnSpPr/>
            <p:nvPr/>
          </p:nvCxnSpPr>
          <p:spPr>
            <a:xfrm flipV="1">
              <a:off x="420624" y="1455727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EED0C7B-886A-4444-831D-C166AF319297}"/>
                </a:ext>
              </a:extLst>
            </p:cNvPr>
            <p:cNvCxnSpPr/>
            <p:nvPr/>
          </p:nvCxnSpPr>
          <p:spPr>
            <a:xfrm flipV="1">
              <a:off x="420624" y="1667355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6E58644-B8FB-400E-BC7A-3B2F8FECDC98}"/>
                </a:ext>
              </a:extLst>
            </p:cNvPr>
            <p:cNvSpPr txBox="1"/>
            <p:nvPr/>
          </p:nvSpPr>
          <p:spPr>
            <a:xfrm>
              <a:off x="909303" y="1234653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37481DC-6560-4C4A-A7BF-0813BB1B1C11}"/>
                </a:ext>
              </a:extLst>
            </p:cNvPr>
            <p:cNvSpPr txBox="1"/>
            <p:nvPr/>
          </p:nvSpPr>
          <p:spPr>
            <a:xfrm>
              <a:off x="909303" y="150839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  <p:sp>
          <p:nvSpPr>
            <p:cNvPr id="107" name="Down Arrow 130">
              <a:extLst>
                <a:ext uri="{FF2B5EF4-FFF2-40B4-BE49-F238E27FC236}">
                  <a16:creationId xmlns:a16="http://schemas.microsoft.com/office/drawing/2014/main" id="{3B10D1A7-250A-4AE3-A11F-4A2ED03767D1}"/>
                </a:ext>
              </a:extLst>
            </p:cNvPr>
            <p:cNvSpPr/>
            <p:nvPr/>
          </p:nvSpPr>
          <p:spPr>
            <a:xfrm rot="16200000" flipH="1">
              <a:off x="468768" y="1808578"/>
              <a:ext cx="484632" cy="3585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C280009-62F1-47E7-B842-FD635D0F45A3}"/>
                </a:ext>
              </a:extLst>
            </p:cNvPr>
            <p:cNvSpPr txBox="1"/>
            <p:nvPr/>
          </p:nvSpPr>
          <p:spPr>
            <a:xfrm>
              <a:off x="918828" y="1794145"/>
              <a:ext cx="63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RS232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54413" y="1159198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NB05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651760"/>
            <a:ext cx="6433057" cy="4091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7567" y="16326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Every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100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onboard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measures 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PPSin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(X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RFin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PPSin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3544" y="2719563"/>
            <a:ext cx="21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Only positive delays!</a:t>
            </a:r>
          </a:p>
        </p:txBody>
      </p:sp>
    </p:spTree>
    <p:extLst>
      <p:ext uri="{BB962C8B-B14F-4D97-AF65-F5344CB8AC3E}">
        <p14:creationId xmlns:p14="http://schemas.microsoft.com/office/powerpoint/2010/main" val="29592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4413" y="1159198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NB05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08372F-C0B6-4186-ACE1-5B6D4E0D2BED}"/>
              </a:ext>
            </a:extLst>
          </p:cNvPr>
          <p:cNvGrpSpPr/>
          <p:nvPr/>
        </p:nvGrpSpPr>
        <p:grpSpPr>
          <a:xfrm>
            <a:off x="7669149" y="1015578"/>
            <a:ext cx="1393094" cy="995521"/>
            <a:chOff x="420624" y="1234653"/>
            <a:chExt cx="1393094" cy="99552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6075F40-928D-417A-BD82-51BCF57859FB}"/>
                </a:ext>
              </a:extLst>
            </p:cNvPr>
            <p:cNvCxnSpPr/>
            <p:nvPr/>
          </p:nvCxnSpPr>
          <p:spPr>
            <a:xfrm flipV="1">
              <a:off x="420624" y="1455727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ED0C7B-886A-4444-831D-C166AF319297}"/>
                </a:ext>
              </a:extLst>
            </p:cNvPr>
            <p:cNvCxnSpPr/>
            <p:nvPr/>
          </p:nvCxnSpPr>
          <p:spPr>
            <a:xfrm flipV="1">
              <a:off x="420624" y="1667355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E58644-B8FB-400E-BC7A-3B2F8FECDC98}"/>
                </a:ext>
              </a:extLst>
            </p:cNvPr>
            <p:cNvSpPr txBox="1"/>
            <p:nvPr/>
          </p:nvSpPr>
          <p:spPr>
            <a:xfrm>
              <a:off x="909303" y="1234653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481DC-6560-4C4A-A7BF-0813BB1B1C11}"/>
                </a:ext>
              </a:extLst>
            </p:cNvPr>
            <p:cNvSpPr txBox="1"/>
            <p:nvPr/>
          </p:nvSpPr>
          <p:spPr>
            <a:xfrm>
              <a:off x="909303" y="150839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  <p:sp>
          <p:nvSpPr>
            <p:cNvPr id="11" name="Down Arrow 130">
              <a:extLst>
                <a:ext uri="{FF2B5EF4-FFF2-40B4-BE49-F238E27FC236}">
                  <a16:creationId xmlns:a16="http://schemas.microsoft.com/office/drawing/2014/main" id="{3B10D1A7-250A-4AE3-A11F-4A2ED03767D1}"/>
                </a:ext>
              </a:extLst>
            </p:cNvPr>
            <p:cNvSpPr/>
            <p:nvPr/>
          </p:nvSpPr>
          <p:spPr>
            <a:xfrm rot="16200000" flipH="1">
              <a:off x="468768" y="1808578"/>
              <a:ext cx="484632" cy="3585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80009-62F1-47E7-B842-FD635D0F45A3}"/>
                </a:ext>
              </a:extLst>
            </p:cNvPr>
            <p:cNvSpPr txBox="1"/>
            <p:nvPr/>
          </p:nvSpPr>
          <p:spPr>
            <a:xfrm>
              <a:off x="918828" y="1794145"/>
              <a:ext cx="63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RS232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92074" y="1541220"/>
            <a:ext cx="59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RFin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amplified, power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frequency coarsely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PPSin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are re-triggered 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0.5V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074" y="2369672"/>
            <a:ext cx="5510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PPSout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TTL, 50 Ohms</a:t>
            </a: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	5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 10 MHz, -3 to +5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dBm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50 Ohm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651760"/>
            <a:ext cx="6433057" cy="40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4BFE-24BB-40C3-9649-B1AA26F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FCCC8-CBFE-4DAB-9D17-FEC3A4CA62E8}"/>
              </a:ext>
            </a:extLst>
          </p:cNvPr>
          <p:cNvSpPr txBox="1"/>
          <p:nvPr/>
        </p:nvSpPr>
        <p:spPr>
          <a:xfrm>
            <a:off x="1980482" y="1832919"/>
            <a:ext cx="467725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Time transfer using GPS common-view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GNSS differential calibrations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Definition of a local time reference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Local delays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Uncertainty budget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The NIST travelling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Setup Demo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Requirements for calibration campaigns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Laboratory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formats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Travelling System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7D1AD-0892-4B00-B246-CE9799E6897F}"/>
              </a:ext>
            </a:extLst>
          </p:cNvPr>
          <p:cNvSpPr txBox="1"/>
          <p:nvPr/>
        </p:nvSpPr>
        <p:spPr>
          <a:xfrm>
            <a:off x="3615224" y="2068344"/>
            <a:ext cx="2810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file:	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file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logged by LV app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FC1AC-123A-4132-856E-C43E8323B5F3}"/>
              </a:ext>
            </a:extLst>
          </p:cNvPr>
          <p:cNvSpPr txBox="1"/>
          <p:nvPr/>
        </p:nvSpPr>
        <p:spPr>
          <a:xfrm>
            <a:off x="323850" y="1620863"/>
            <a:ext cx="2968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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controller provides: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Receiver’s health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RF power and frequency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TIC measurements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sym typeface="Symbol" panose="05050102010706020507" pitchFamily="18" charset="2"/>
              </a:rPr>
              <a:t>Delay line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4413" y="1159198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NB05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08372F-C0B6-4186-ACE1-5B6D4E0D2BED}"/>
              </a:ext>
            </a:extLst>
          </p:cNvPr>
          <p:cNvGrpSpPr/>
          <p:nvPr/>
        </p:nvGrpSpPr>
        <p:grpSpPr>
          <a:xfrm>
            <a:off x="7669149" y="1015578"/>
            <a:ext cx="1393094" cy="995521"/>
            <a:chOff x="420624" y="1234653"/>
            <a:chExt cx="1393094" cy="99552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6075F40-928D-417A-BD82-51BCF57859FB}"/>
                </a:ext>
              </a:extLst>
            </p:cNvPr>
            <p:cNvCxnSpPr/>
            <p:nvPr/>
          </p:nvCxnSpPr>
          <p:spPr>
            <a:xfrm flipV="1">
              <a:off x="420624" y="1455727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ED0C7B-886A-4444-831D-C166AF319297}"/>
                </a:ext>
              </a:extLst>
            </p:cNvPr>
            <p:cNvCxnSpPr/>
            <p:nvPr/>
          </p:nvCxnSpPr>
          <p:spPr>
            <a:xfrm flipV="1">
              <a:off x="420624" y="1667355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E58644-B8FB-400E-BC7A-3B2F8FECDC98}"/>
                </a:ext>
              </a:extLst>
            </p:cNvPr>
            <p:cNvSpPr txBox="1"/>
            <p:nvPr/>
          </p:nvSpPr>
          <p:spPr>
            <a:xfrm>
              <a:off x="909303" y="1234653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481DC-6560-4C4A-A7BF-0813BB1B1C11}"/>
                </a:ext>
              </a:extLst>
            </p:cNvPr>
            <p:cNvSpPr txBox="1"/>
            <p:nvPr/>
          </p:nvSpPr>
          <p:spPr>
            <a:xfrm>
              <a:off x="909303" y="150839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  <p:sp>
          <p:nvSpPr>
            <p:cNvPr id="11" name="Down Arrow 130">
              <a:extLst>
                <a:ext uri="{FF2B5EF4-FFF2-40B4-BE49-F238E27FC236}">
                  <a16:creationId xmlns:a16="http://schemas.microsoft.com/office/drawing/2014/main" id="{3B10D1A7-250A-4AE3-A11F-4A2ED03767D1}"/>
                </a:ext>
              </a:extLst>
            </p:cNvPr>
            <p:cNvSpPr/>
            <p:nvPr/>
          </p:nvSpPr>
          <p:spPr>
            <a:xfrm rot="16200000" flipH="1">
              <a:off x="468768" y="1808578"/>
              <a:ext cx="484632" cy="3585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80009-62F1-47E7-B842-FD635D0F45A3}"/>
                </a:ext>
              </a:extLst>
            </p:cNvPr>
            <p:cNvSpPr txBox="1"/>
            <p:nvPr/>
          </p:nvSpPr>
          <p:spPr>
            <a:xfrm>
              <a:off x="918828" y="1794145"/>
              <a:ext cx="63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RS232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651760"/>
            <a:ext cx="6433057" cy="40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53DF-B8C6-4EC0-98C2-312ADD49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FC643-7FC4-4B0A-8BDF-C8B0D11C2C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151573"/>
            <a:ext cx="7845425" cy="5202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4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061B-F8A8-4D8C-8BA3-4C5057DA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A8BEB-07F9-4918-A714-D86CEF1E5E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6523"/>
            <a:ext cx="8001000" cy="4599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6615" y="2991394"/>
            <a:ext cx="3237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setup</a:t>
            </a:r>
            <a:endParaRPr lang="en-US" sz="40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5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53F2-02F4-44E2-9454-A35E71B6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Trips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6EB58-F5F6-4F9E-AD84-85A7A6911313}"/>
              </a:ext>
            </a:extLst>
          </p:cNvPr>
          <p:cNvSpPr txBox="1"/>
          <p:nvPr/>
        </p:nvSpPr>
        <p:spPr>
          <a:xfrm>
            <a:off x="542925" y="1143000"/>
            <a:ext cx="374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F22B8-BA97-47FC-876E-38A5687F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0" y="2802598"/>
            <a:ext cx="4649730" cy="33683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CB0F89-E8EC-421E-9BBE-713FF0BAE651}"/>
              </a:ext>
            </a:extLst>
          </p:cNvPr>
          <p:cNvGrpSpPr/>
          <p:nvPr/>
        </p:nvGrpSpPr>
        <p:grpSpPr>
          <a:xfrm>
            <a:off x="4899556" y="1085850"/>
            <a:ext cx="4158719" cy="5591175"/>
            <a:chOff x="4899556" y="1085850"/>
            <a:chExt cx="4158719" cy="55911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34B6C0-BB85-47E8-9E6C-9088748515B2}"/>
                </a:ext>
              </a:extLst>
            </p:cNvPr>
            <p:cNvSpPr/>
            <p:nvPr/>
          </p:nvSpPr>
          <p:spPr>
            <a:xfrm>
              <a:off x="4905375" y="1085850"/>
              <a:ext cx="4152900" cy="5591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DC9E7A-EE92-4103-B72F-0BBFBFB5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9556" y="1133474"/>
              <a:ext cx="3973711" cy="515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7FE1D5-1658-45AF-9DEC-4FE882B5B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974" y="6212521"/>
              <a:ext cx="3990547" cy="33324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768B08-06CB-481F-B99F-A7B7723B57A7}"/>
              </a:ext>
            </a:extLst>
          </p:cNvPr>
          <p:cNvSpPr txBox="1"/>
          <p:nvPr/>
        </p:nvSpPr>
        <p:spPr>
          <a:xfrm flipH="1">
            <a:off x="541017" y="1735456"/>
            <a:ext cx="3869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Block diagram illustrating local setup, including the NIST travelling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Information sheet (one for each local receiver)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B8B945-C7BA-47A8-8779-25EC00DD8BB6}"/>
              </a:ext>
            </a:extLst>
          </p:cNvPr>
          <p:cNvSpPr/>
          <p:nvPr/>
        </p:nvSpPr>
        <p:spPr>
          <a:xfrm>
            <a:off x="6391275" y="1771650"/>
            <a:ext cx="1171575" cy="2743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7EA6D5-6542-4A08-B1CC-445EA0B01D5F}"/>
              </a:ext>
            </a:extLst>
          </p:cNvPr>
          <p:cNvSpPr/>
          <p:nvPr/>
        </p:nvSpPr>
        <p:spPr>
          <a:xfrm>
            <a:off x="7581900" y="1771650"/>
            <a:ext cx="1171575" cy="2743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409-064F-4871-A16B-9B0B70B51043}"/>
              </a:ext>
            </a:extLst>
          </p:cNvPr>
          <p:cNvSpPr/>
          <p:nvPr/>
        </p:nvSpPr>
        <p:spPr>
          <a:xfrm>
            <a:off x="5010150" y="1914525"/>
            <a:ext cx="3857625" cy="133350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799F34-EF38-47E2-8CC4-9EA8FAA976D0}"/>
              </a:ext>
            </a:extLst>
          </p:cNvPr>
          <p:cNvSpPr/>
          <p:nvPr/>
        </p:nvSpPr>
        <p:spPr>
          <a:xfrm>
            <a:off x="4991100" y="3514725"/>
            <a:ext cx="3971925" cy="590550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E2790F-B444-4E7C-8413-F489979A2290}"/>
              </a:ext>
            </a:extLst>
          </p:cNvPr>
          <p:cNvSpPr/>
          <p:nvPr/>
        </p:nvSpPr>
        <p:spPr>
          <a:xfrm>
            <a:off x="5000625" y="4095749"/>
            <a:ext cx="3971925" cy="409575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7DD1-C8C0-4B33-8FAB-2881C80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Trips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8B909-F8F5-4451-A1D0-B46AB1E6F5CE}"/>
              </a:ext>
            </a:extLst>
          </p:cNvPr>
          <p:cNvSpPr txBox="1"/>
          <p:nvPr/>
        </p:nvSpPr>
        <p:spPr>
          <a:xfrm>
            <a:off x="3048000" y="1114425"/>
            <a:ext cx="331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AND FILE FORMATS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C8BBE-F1C7-4805-B6F9-E8861B181A78}"/>
              </a:ext>
            </a:extLst>
          </p:cNvPr>
          <p:cNvSpPr txBox="1"/>
          <p:nvPr/>
        </p:nvSpPr>
        <p:spPr>
          <a:xfrm>
            <a:off x="676275" y="1666875"/>
            <a:ext cx="3944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Local delays for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travelling receiver: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CABDLY (provided)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REFDLY = X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+X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40776-CE1C-4747-8626-2B3A87276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99" y="3681030"/>
            <a:ext cx="2215622" cy="2543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FEFFA-E66A-413F-B631-D74C264D0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19" y="3682497"/>
            <a:ext cx="2277361" cy="256385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FB716-6260-4A0C-81CB-C503BEF11BDF}"/>
              </a:ext>
            </a:extLst>
          </p:cNvPr>
          <p:cNvCxnSpPr>
            <a:cxnSpLocks/>
          </p:cNvCxnSpPr>
          <p:nvPr/>
        </p:nvCxnSpPr>
        <p:spPr>
          <a:xfrm flipH="1">
            <a:off x="2000250" y="2543175"/>
            <a:ext cx="209550" cy="48577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0B7CCC-65F8-47EF-85EA-0F1883AE324F}"/>
              </a:ext>
            </a:extLst>
          </p:cNvPr>
          <p:cNvSpPr txBox="1"/>
          <p:nvPr/>
        </p:nvSpPr>
        <p:spPr>
          <a:xfrm>
            <a:off x="186721" y="2917248"/>
            <a:ext cx="2419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Measurements using provided cables, TIC and data logger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(beginning and end of visit)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B90485-7C30-4F31-B03B-9F53020BEAB6}"/>
              </a:ext>
            </a:extLst>
          </p:cNvPr>
          <p:cNvSpPr txBox="1"/>
          <p:nvPr/>
        </p:nvSpPr>
        <p:spPr>
          <a:xfrm>
            <a:off x="2702502" y="3185601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Continuous logging after initial setup is completed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86FF6-1315-410E-907B-DC663E2A1E1E}"/>
              </a:ext>
            </a:extLst>
          </p:cNvPr>
          <p:cNvSpPr txBox="1"/>
          <p:nvPr/>
        </p:nvSpPr>
        <p:spPr>
          <a:xfrm>
            <a:off x="531589" y="6216834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Delay-MMJDD.dat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82512D-6CAA-47DA-8E5C-7AA6ACFF298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648706" y="2590205"/>
            <a:ext cx="1175149" cy="67443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5E6CEB-620B-4BAF-8E73-67D5AE2831C8}"/>
              </a:ext>
            </a:extLst>
          </p:cNvPr>
          <p:cNvSpPr txBox="1"/>
          <p:nvPr/>
        </p:nvSpPr>
        <p:spPr>
          <a:xfrm>
            <a:off x="2901189" y="6190541"/>
            <a:ext cx="23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TIC-NB05-MMJDD.dat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FB52B-5935-479F-8FDA-C47CF8D7ECFA}"/>
              </a:ext>
            </a:extLst>
          </p:cNvPr>
          <p:cNvSpPr txBox="1"/>
          <p:nvPr/>
        </p:nvSpPr>
        <p:spPr>
          <a:xfrm>
            <a:off x="5113508" y="1683249"/>
            <a:ext cx="3912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Local delays for </a:t>
            </a: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en-US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receiver: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CABDLY (from past measurements)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REFDLY = X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+X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161CD986-D0FF-4095-A93D-9E2C51F232A9}"/>
              </a:ext>
            </a:extLst>
          </p:cNvPr>
          <p:cNvSpPr/>
          <p:nvPr/>
        </p:nvSpPr>
        <p:spPr>
          <a:xfrm rot="16200000">
            <a:off x="6789142" y="2244436"/>
            <a:ext cx="118708" cy="660455"/>
          </a:xfrm>
          <a:prstGeom prst="leftBracket">
            <a:avLst>
              <a:gd name="adj" fmla="val 103013"/>
            </a:avLst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598371-8B2D-461C-B6E5-F977FD8AF27D}"/>
              </a:ext>
            </a:extLst>
          </p:cNvPr>
          <p:cNvCxnSpPr>
            <a:cxnSpLocks/>
          </p:cNvCxnSpPr>
          <p:nvPr/>
        </p:nvCxnSpPr>
        <p:spPr>
          <a:xfrm>
            <a:off x="6848475" y="2724150"/>
            <a:ext cx="0" cy="37147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6EE797-6948-4F8D-AB6B-B324FA3B6011}"/>
              </a:ext>
            </a:extLst>
          </p:cNvPr>
          <p:cNvSpPr txBox="1"/>
          <p:nvPr/>
        </p:nvSpPr>
        <p:spPr>
          <a:xfrm>
            <a:off x="5791200" y="3116581"/>
            <a:ext cx="309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BEST: measured at beginning and end of visit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GOOD: data from latest measurement</a:t>
            </a:r>
          </a:p>
        </p:txBody>
      </p:sp>
    </p:spTree>
    <p:extLst>
      <p:ext uri="{BB962C8B-B14F-4D97-AF65-F5344CB8AC3E}">
        <p14:creationId xmlns:p14="http://schemas.microsoft.com/office/powerpoint/2010/main" val="35138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4EEF-3B13-4D02-A1F5-5A379196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Trips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61168-CB0C-4FCC-9DBB-46C1E0DA5B59}"/>
              </a:ext>
            </a:extLst>
          </p:cNvPr>
          <p:cNvSpPr txBox="1"/>
          <p:nvPr/>
        </p:nvSpPr>
        <p:spPr>
          <a:xfrm>
            <a:off x="3048000" y="1114425"/>
            <a:ext cx="331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AND FILE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FDC33-0FD1-420C-9761-D7124EC0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8" y="2698597"/>
            <a:ext cx="3467298" cy="2256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16611-C527-4F31-B511-F1285FEE87EB}"/>
              </a:ext>
            </a:extLst>
          </p:cNvPr>
          <p:cNvSpPr txBox="1"/>
          <p:nvPr/>
        </p:nvSpPr>
        <p:spPr>
          <a:xfrm>
            <a:off x="514350" y="2124075"/>
            <a:ext cx="398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GPS data files for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travelling receiver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81953-6317-491A-99A4-BE03D5431E54}"/>
              </a:ext>
            </a:extLst>
          </p:cNvPr>
          <p:cNvSpPr txBox="1"/>
          <p:nvPr/>
        </p:nvSpPr>
        <p:spPr>
          <a:xfrm>
            <a:off x="1122139" y="5150034"/>
            <a:ext cx="1556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NB05_dow.bin</a:t>
            </a:r>
          </a:p>
          <a:p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NB05doy0.YYO</a:t>
            </a:r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NB05doy0.YYN</a:t>
            </a:r>
            <a:endParaRPr lang="en-US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61EC4-3491-4842-B15C-54733AD7A9C0}"/>
              </a:ext>
            </a:extLst>
          </p:cNvPr>
          <p:cNvSpPr txBox="1"/>
          <p:nvPr/>
        </p:nvSpPr>
        <p:spPr>
          <a:xfrm>
            <a:off x="5334000" y="2143125"/>
            <a:ext cx="306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GPS data files for </a:t>
            </a: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en-US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receiver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BC254DFD-60F2-4210-904E-0DF5F355A318}"/>
              </a:ext>
            </a:extLst>
          </p:cNvPr>
          <p:cNvSpPr/>
          <p:nvPr/>
        </p:nvSpPr>
        <p:spPr>
          <a:xfrm flipH="1">
            <a:off x="2642783" y="5776510"/>
            <a:ext cx="96744" cy="506317"/>
          </a:xfrm>
          <a:prstGeom prst="leftBracket">
            <a:avLst>
              <a:gd name="adj" fmla="val 66535"/>
            </a:avLst>
          </a:prstGeom>
          <a:ln w="1905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D7AB3-2E00-41CE-AB84-A0D024F8D5B3}"/>
              </a:ext>
            </a:extLst>
          </p:cNvPr>
          <p:cNvSpPr txBox="1"/>
          <p:nvPr/>
        </p:nvSpPr>
        <p:spPr>
          <a:xfrm>
            <a:off x="2776251" y="5846285"/>
            <a:ext cx="69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Rinex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119D0-5F18-4143-A51D-7544476127BC}"/>
              </a:ext>
            </a:extLst>
          </p:cNvPr>
          <p:cNvSpPr txBox="1"/>
          <p:nvPr/>
        </p:nvSpPr>
        <p:spPr>
          <a:xfrm>
            <a:off x="923925" y="1600200"/>
            <a:ext cx="708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5 continuous days of GPS data are required as a minimum at each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57DE6-EFAD-4195-9F3D-139EE7DCA6DB}"/>
              </a:ext>
            </a:extLst>
          </p:cNvPr>
          <p:cNvSpPr/>
          <p:nvPr/>
        </p:nvSpPr>
        <p:spPr>
          <a:xfrm>
            <a:off x="5131220" y="2783770"/>
            <a:ext cx="3861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RINEX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 not enforce </a:t>
            </a:r>
            <a:r>
              <a:rPr lang="en-US" sz="1600" dirty="0"/>
              <a:t>clock </a:t>
            </a:r>
            <a:r>
              <a:rPr lang="en-US" sz="1600" dirty="0" smtClean="0"/>
              <a:t>corrections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CGGTTS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</a:t>
            </a:r>
            <a:r>
              <a:rPr lang="en-US" dirty="0"/>
              <a:t>. 2 or higher</a:t>
            </a:r>
          </a:p>
        </p:txBody>
      </p:sp>
    </p:spTree>
    <p:extLst>
      <p:ext uri="{BB962C8B-B14F-4D97-AF65-F5344CB8AC3E}">
        <p14:creationId xmlns:p14="http://schemas.microsoft.com/office/powerpoint/2010/main" val="12385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8E00-98E5-43AD-B9DB-A13F0948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Trips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D9178-D864-4E41-9E27-7C555DD469B3}"/>
              </a:ext>
            </a:extLst>
          </p:cNvPr>
          <p:cNvSpPr txBox="1"/>
          <p:nvPr/>
        </p:nvSpPr>
        <p:spPr>
          <a:xfrm>
            <a:off x="3609975" y="1114425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33E2E-6B35-4A30-AB64-77A0D6DC50D8}"/>
              </a:ext>
            </a:extLst>
          </p:cNvPr>
          <p:cNvSpPr txBox="1"/>
          <p:nvPr/>
        </p:nvSpPr>
        <p:spPr>
          <a:xfrm>
            <a:off x="806229" y="1553651"/>
            <a:ext cx="759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All data files need to be uploaded on a secure location provided by 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duration of each calibration trip should be kept at a minimum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NIST travelling system has a packing list and photographs of the packed enclosure to facilitate re-packing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B4C9C-D09B-4516-BCA3-416E539BA836}"/>
              </a:ext>
            </a:extLst>
          </p:cNvPr>
          <p:cNvSpPr txBox="1"/>
          <p:nvPr/>
        </p:nvSpPr>
        <p:spPr>
          <a:xfrm>
            <a:off x="552450" y="2938007"/>
            <a:ext cx="5876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SHIPPING VIA ATA CARNET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Provides documentation for temporary import/export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require additional custom brokerage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by the country that recognize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Requires reachable contact personnel at all locations indicated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carnet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with the package at all times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(the shipping company must deliver it together with the package)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90614-03B2-4057-BA5F-E654B28D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89931" l="11016" r="96328">
                        <a14:foregroundMark x1="89106" y1="75926" x2="91187" y2="11806"/>
                        <a14:foregroundMark x1="91187" y1="11806" x2="98531" y2="12500"/>
                        <a14:foregroundMark x1="98531" y1="12500" x2="96328" y2="72106"/>
                        <a14:foregroundMark x1="96328" y1="72106" x2="89718" y2="76157"/>
                        <a14:foregroundMark x1="89718" y1="76157" x2="89718" y2="76157"/>
                      </a14:backgroundRemoval>
                    </a14:imgEffect>
                  </a14:imgLayer>
                </a14:imgProps>
              </a:ext>
            </a:extLst>
          </a:blip>
          <a:srcRect l="11592" t="10233" b="21709"/>
          <a:stretch/>
        </p:blipFill>
        <p:spPr>
          <a:xfrm rot="5400000">
            <a:off x="5974180" y="3348652"/>
            <a:ext cx="2407644" cy="1960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351F0-F118-4154-8BB1-3EA561060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9421" l="9792" r="94982">
                        <a14:foregroundMark x1="89229" y1="10069" x2="94125" y2="15394"/>
                        <a14:foregroundMark x1="94125" y1="15394" x2="95226" y2="94792"/>
                        <a14:foregroundMark x1="95226" y1="94792" x2="89106" y2="99421"/>
                        <a14:foregroundMark x1="89106" y1="99421" x2="35129" y2="99421"/>
                        <a14:foregroundMark x1="35129" y1="99421" x2="33537" y2="92014"/>
                        <a14:foregroundMark x1="33537" y1="92014" x2="53121" y2="79745"/>
                        <a14:foregroundMark x1="53121" y1="79745" x2="57528" y2="86111"/>
                        <a14:foregroundMark x1="57528" y1="86111" x2="63892" y2="90162"/>
                        <a14:foregroundMark x1="63892" y1="90162" x2="71848" y2="90394"/>
                        <a14:foregroundMark x1="71848" y1="90394" x2="76132" y2="84259"/>
                        <a14:foregroundMark x1="76132" y1="84259" x2="83966" y2="81019"/>
                        <a14:foregroundMark x1="83966" y1="81019" x2="89106" y2="58218"/>
                        <a14:foregroundMark x1="89106" y1="58218" x2="90208" y2="28125"/>
                        <a14:foregroundMark x1="90208" y1="28125" x2="87271" y2="21644"/>
                        <a14:foregroundMark x1="87271" y1="21644" x2="90208" y2="15278"/>
                        <a14:foregroundMark x1="90208" y1="15278" x2="89963" y2="9954"/>
                        <a14:foregroundMark x1="93268" y1="66782" x2="87148" y2="71412"/>
                        <a14:foregroundMark x1="87148" y1="71412" x2="87271" y2="79398"/>
                        <a14:foregroundMark x1="87271" y1="79398" x2="94737" y2="80671"/>
                        <a14:foregroundMark x1="94737" y1="80671" x2="95838" y2="58796"/>
                        <a14:foregroundMark x1="95838" y1="58796" x2="94614" y2="13310"/>
                        <a14:foregroundMark x1="94614" y1="13310" x2="93390" y2="66898"/>
                        <a14:foregroundMark x1="95104" y1="81134" x2="95104" y2="97338"/>
                        <a14:foregroundMark x1="95104" y1="97338" x2="86536" y2="99769"/>
                        <a14:foregroundMark x1="86536" y1="99769" x2="78213" y2="99769"/>
                        <a14:foregroundMark x1="78213" y1="99769" x2="76744" y2="85069"/>
                        <a14:foregroundMark x1="76744" y1="85069" x2="84211" y2="81481"/>
                        <a14:foregroundMark x1="84211" y1="81481" x2="94982" y2="81481"/>
                        <a14:foregroundMark x1="33048" y1="93056" x2="59731" y2="93056"/>
                        <a14:foregroundMark x1="59731" y1="93056" x2="68299" y2="92940"/>
                        <a14:foregroundMark x1="68299" y1="92940" x2="94002" y2="92940"/>
                        <a14:foregroundMark x1="94002" y1="92940" x2="89474" y2="99190"/>
                        <a14:foregroundMark x1="89474" y1="99190" x2="38678" y2="99421"/>
                        <a14:foregroundMark x1="38678" y1="99421" x2="34149" y2="93634"/>
                        <a14:foregroundMark x1="50428" y1="73380" x2="57772" y2="75694"/>
                        <a14:foregroundMark x1="57772" y1="75694" x2="52142" y2="80440"/>
                        <a14:foregroundMark x1="52142" y1="80440" x2="50428" y2="73495"/>
                        <a14:foregroundMark x1="50428" y1="73495" x2="50551" y2="73495"/>
                      </a14:backgroundRemoval>
                    </a14:imgEffect>
                  </a14:imgLayer>
                </a14:imgProps>
              </a:ext>
            </a:extLst>
          </a:blip>
          <a:srcRect l="31485" t="10087"/>
          <a:stretch/>
        </p:blipFill>
        <p:spPr>
          <a:xfrm rot="5400000">
            <a:off x="3283717" y="4387945"/>
            <a:ext cx="1865892" cy="25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0E61-1FDD-4A95-B60C-6FCC776B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C27CB-7DAF-48DF-8B7A-6AAFA981E67A}"/>
              </a:ext>
            </a:extLst>
          </p:cNvPr>
          <p:cNvSpPr txBox="1"/>
          <p:nvPr/>
        </p:nvSpPr>
        <p:spPr>
          <a:xfrm>
            <a:off x="3035824" y="4744444"/>
            <a:ext cx="279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BIPM Calibration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86261-28B1-48C5-BB81-734C6A672014}"/>
              </a:ext>
            </a:extLst>
          </p:cNvPr>
          <p:cNvSpPr txBox="1"/>
          <p:nvPr/>
        </p:nvSpPr>
        <p:spPr>
          <a:xfrm>
            <a:off x="2886324" y="1486893"/>
            <a:ext cx="2829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en-US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0C783-A8CA-40AE-8ADF-ED5E9601D338}"/>
              </a:ext>
            </a:extLst>
          </p:cNvPr>
          <p:cNvSpPr txBox="1"/>
          <p:nvPr/>
        </p:nvSpPr>
        <p:spPr>
          <a:xfrm>
            <a:off x="1669871" y="2775005"/>
            <a:ext cx="538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this opportunity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and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participating in the SIM G2 campaigns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EB59C-4472-4C68-B2FC-45A7FC0D52A7}"/>
              </a:ext>
            </a:extLst>
          </p:cNvPr>
          <p:cNvSpPr/>
          <p:nvPr/>
        </p:nvSpPr>
        <p:spPr>
          <a:xfrm>
            <a:off x="1240404" y="5157272"/>
            <a:ext cx="6941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ftp://ftp2.bipm.org/pub/tai/publication/gnss-calibration/guidelines/</a:t>
            </a:r>
          </a:p>
        </p:txBody>
      </p:sp>
    </p:spTree>
    <p:extLst>
      <p:ext uri="{BB962C8B-B14F-4D97-AF65-F5344CB8AC3E}">
        <p14:creationId xmlns:p14="http://schemas.microsoft.com/office/powerpoint/2010/main" val="3364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4EE7-DC17-4989-B985-92F79420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74" y="128402"/>
            <a:ext cx="7886700" cy="701731"/>
          </a:xfrm>
        </p:spPr>
        <p:txBody>
          <a:bodyPr/>
          <a:lstStyle/>
          <a:p>
            <a:r>
              <a:rPr lang="en-US" dirty="0"/>
              <a:t>UTC(k)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86B2B-A9B2-465A-B6F8-44A7D8262CCD}"/>
              </a:ext>
            </a:extLst>
          </p:cNvPr>
          <p:cNvSpPr txBox="1"/>
          <p:nvPr/>
        </p:nvSpPr>
        <p:spPr>
          <a:xfrm>
            <a:off x="1603923" y="1179576"/>
            <a:ext cx="518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Local Time Reference Point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DACDE-85FB-4CCD-9B26-06F2FF10EE28}"/>
              </a:ext>
            </a:extLst>
          </p:cNvPr>
          <p:cNvSpPr/>
          <p:nvPr/>
        </p:nvSpPr>
        <p:spPr>
          <a:xfrm>
            <a:off x="3502465" y="2694066"/>
            <a:ext cx="45719" cy="1137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9CDAB-D08A-422D-AB4A-DA0CB713AC38}"/>
              </a:ext>
            </a:extLst>
          </p:cNvPr>
          <p:cNvSpPr/>
          <p:nvPr/>
        </p:nvSpPr>
        <p:spPr>
          <a:xfrm>
            <a:off x="2529460" y="2604413"/>
            <a:ext cx="963802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PPS </a:t>
            </a:r>
            <a:r>
              <a:rPr lang="en-US" sz="1200" dirty="0">
                <a:solidFill>
                  <a:schemeClr val="tx1"/>
                </a:solidFill>
              </a:rPr>
              <a:t>distribution amplifier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FA93A-1030-4EED-988D-9CDC30A972DB}"/>
              </a:ext>
            </a:extLst>
          </p:cNvPr>
          <p:cNvSpPr/>
          <p:nvPr/>
        </p:nvSpPr>
        <p:spPr>
          <a:xfrm>
            <a:off x="2483351" y="2998036"/>
            <a:ext cx="45719" cy="113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FCB0E-2FB9-4D35-B857-50D21D094641}"/>
              </a:ext>
            </a:extLst>
          </p:cNvPr>
          <p:cNvSpPr/>
          <p:nvPr/>
        </p:nvSpPr>
        <p:spPr>
          <a:xfrm>
            <a:off x="3502465" y="2846466"/>
            <a:ext cx="45719" cy="113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C4B26-03B0-4A94-9AE1-93D64DAB5E49}"/>
              </a:ext>
            </a:extLst>
          </p:cNvPr>
          <p:cNvSpPr/>
          <p:nvPr/>
        </p:nvSpPr>
        <p:spPr>
          <a:xfrm>
            <a:off x="3502465" y="2998866"/>
            <a:ext cx="45719" cy="113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EF2237-78A2-406E-88EF-B0F826EB530A}"/>
              </a:ext>
            </a:extLst>
          </p:cNvPr>
          <p:cNvSpPr/>
          <p:nvPr/>
        </p:nvSpPr>
        <p:spPr>
          <a:xfrm>
            <a:off x="3502465" y="3151266"/>
            <a:ext cx="45719" cy="113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07516-072A-4591-9D80-814146DC925F}"/>
              </a:ext>
            </a:extLst>
          </p:cNvPr>
          <p:cNvSpPr/>
          <p:nvPr/>
        </p:nvSpPr>
        <p:spPr>
          <a:xfrm>
            <a:off x="3502465" y="3303666"/>
            <a:ext cx="45719" cy="113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183">
            <a:extLst>
              <a:ext uri="{FF2B5EF4-FFF2-40B4-BE49-F238E27FC236}">
                <a16:creationId xmlns:a16="http://schemas.microsoft.com/office/drawing/2014/main" id="{220117FA-5833-49A5-9669-8E2FFAC0984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549235" y="2743490"/>
            <a:ext cx="120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2214C0-0872-4077-8506-87531AED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877" y="1889944"/>
            <a:ext cx="1606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REFERENCE POINT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1AB899F-23C9-4375-90F5-644D0E88DF04}"/>
              </a:ext>
            </a:extLst>
          </p:cNvPr>
          <p:cNvCxnSpPr>
            <a:cxnSpLocks/>
            <a:stCxn id="15" idx="3"/>
            <a:endCxn id="7" idx="1"/>
          </p:cNvCxnSpPr>
          <p:nvPr/>
        </p:nvCxnSpPr>
        <p:spPr>
          <a:xfrm>
            <a:off x="1997649" y="3054922"/>
            <a:ext cx="485702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3378B-62C4-4FA6-87B3-707318BC9B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289" y="2567242"/>
            <a:ext cx="975360" cy="97536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9B2135-649E-488A-B810-7C4834B631DA}"/>
              </a:ext>
            </a:extLst>
          </p:cNvPr>
          <p:cNvSpPr/>
          <p:nvPr/>
        </p:nvSpPr>
        <p:spPr>
          <a:xfrm>
            <a:off x="3547144" y="2627193"/>
            <a:ext cx="1911096" cy="319386"/>
          </a:xfrm>
          <a:custGeom>
            <a:avLst/>
            <a:gdLst>
              <a:gd name="connsiteX0" fmla="*/ 0 w 1911096"/>
              <a:gd name="connsiteY0" fmla="*/ 293870 h 319386"/>
              <a:gd name="connsiteX1" fmla="*/ 822960 w 1911096"/>
              <a:gd name="connsiteY1" fmla="*/ 293870 h 319386"/>
              <a:gd name="connsiteX2" fmla="*/ 1298448 w 1911096"/>
              <a:gd name="connsiteY2" fmla="*/ 28694 h 319386"/>
              <a:gd name="connsiteX3" fmla="*/ 1911096 w 1911096"/>
              <a:gd name="connsiteY3" fmla="*/ 19550 h 3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319386">
                <a:moveTo>
                  <a:pt x="0" y="293870"/>
                </a:moveTo>
                <a:cubicBezTo>
                  <a:pt x="303276" y="315968"/>
                  <a:pt x="606552" y="338066"/>
                  <a:pt x="822960" y="293870"/>
                </a:cubicBezTo>
                <a:cubicBezTo>
                  <a:pt x="1039368" y="249674"/>
                  <a:pt x="1117092" y="74414"/>
                  <a:pt x="1298448" y="28694"/>
                </a:cubicBezTo>
                <a:cubicBezTo>
                  <a:pt x="1479804" y="-17026"/>
                  <a:pt x="1695450" y="1262"/>
                  <a:pt x="1911096" y="19550"/>
                </a:cubicBezTo>
              </a:path>
            </a:pathLst>
          </a:cu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421EF69-C9F1-43BA-A4E4-9D96D9FEA9ED}"/>
              </a:ext>
            </a:extLst>
          </p:cNvPr>
          <p:cNvSpPr/>
          <p:nvPr/>
        </p:nvSpPr>
        <p:spPr>
          <a:xfrm>
            <a:off x="3548632" y="3020923"/>
            <a:ext cx="2084832" cy="327199"/>
          </a:xfrm>
          <a:custGeom>
            <a:avLst/>
            <a:gdLst>
              <a:gd name="connsiteX0" fmla="*/ 0 w 2084832"/>
              <a:gd name="connsiteY0" fmla="*/ 28156 h 327199"/>
              <a:gd name="connsiteX1" fmla="*/ 786384 w 2084832"/>
              <a:gd name="connsiteY1" fmla="*/ 28156 h 327199"/>
              <a:gd name="connsiteX2" fmla="*/ 1399032 w 2084832"/>
              <a:gd name="connsiteY2" fmla="*/ 320764 h 327199"/>
              <a:gd name="connsiteX3" fmla="*/ 2084832 w 2084832"/>
              <a:gd name="connsiteY3" fmla="*/ 201892 h 3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832" h="327199">
                <a:moveTo>
                  <a:pt x="0" y="28156"/>
                </a:moveTo>
                <a:cubicBezTo>
                  <a:pt x="276606" y="3772"/>
                  <a:pt x="553212" y="-20612"/>
                  <a:pt x="786384" y="28156"/>
                </a:cubicBezTo>
                <a:cubicBezTo>
                  <a:pt x="1019556" y="76924"/>
                  <a:pt x="1182624" y="291808"/>
                  <a:pt x="1399032" y="320764"/>
                </a:cubicBezTo>
                <a:cubicBezTo>
                  <a:pt x="1615440" y="349720"/>
                  <a:pt x="1850136" y="275806"/>
                  <a:pt x="2084832" y="201892"/>
                </a:cubicBezTo>
              </a:path>
            </a:pathLst>
          </a:cu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4BE2111-C7E0-46DB-B330-A3A6C62E9832}"/>
              </a:ext>
            </a:extLst>
          </p:cNvPr>
          <p:cNvSpPr/>
          <p:nvPr/>
        </p:nvSpPr>
        <p:spPr>
          <a:xfrm>
            <a:off x="3549483" y="3197723"/>
            <a:ext cx="2843784" cy="541703"/>
          </a:xfrm>
          <a:custGeom>
            <a:avLst/>
            <a:gdLst>
              <a:gd name="connsiteX0" fmla="*/ 0 w 2843784"/>
              <a:gd name="connsiteY0" fmla="*/ 0 h 541703"/>
              <a:gd name="connsiteX1" fmla="*/ 704088 w 2843784"/>
              <a:gd name="connsiteY1" fmla="*/ 100584 h 541703"/>
              <a:gd name="connsiteX2" fmla="*/ 1783080 w 2843784"/>
              <a:gd name="connsiteY2" fmla="*/ 530352 h 541703"/>
              <a:gd name="connsiteX3" fmla="*/ 2843784 w 2843784"/>
              <a:gd name="connsiteY3" fmla="*/ 374904 h 5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784" h="541703">
                <a:moveTo>
                  <a:pt x="0" y="0"/>
                </a:moveTo>
                <a:cubicBezTo>
                  <a:pt x="203454" y="6096"/>
                  <a:pt x="406908" y="12192"/>
                  <a:pt x="704088" y="100584"/>
                </a:cubicBezTo>
                <a:cubicBezTo>
                  <a:pt x="1001268" y="188976"/>
                  <a:pt x="1426464" y="484632"/>
                  <a:pt x="1783080" y="530352"/>
                </a:cubicBezTo>
                <a:cubicBezTo>
                  <a:pt x="2139696" y="576072"/>
                  <a:pt x="2491740" y="475488"/>
                  <a:pt x="2843784" y="374904"/>
                </a:cubicBezTo>
              </a:path>
            </a:pathLst>
          </a:cu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C6A651F-0932-4FA1-B8FC-5F6EB8108AF3}"/>
              </a:ext>
            </a:extLst>
          </p:cNvPr>
          <p:cNvSpPr/>
          <p:nvPr/>
        </p:nvSpPr>
        <p:spPr>
          <a:xfrm>
            <a:off x="3550972" y="3350831"/>
            <a:ext cx="1280160" cy="1000949"/>
          </a:xfrm>
          <a:custGeom>
            <a:avLst/>
            <a:gdLst>
              <a:gd name="connsiteX0" fmla="*/ 0 w 1280160"/>
              <a:gd name="connsiteY0" fmla="*/ 43592 h 1056938"/>
              <a:gd name="connsiteX1" fmla="*/ 384048 w 1280160"/>
              <a:gd name="connsiteY1" fmla="*/ 107600 h 1056938"/>
              <a:gd name="connsiteX2" fmla="*/ 576072 w 1280160"/>
              <a:gd name="connsiteY2" fmla="*/ 976280 h 1056938"/>
              <a:gd name="connsiteX3" fmla="*/ 1280160 w 1280160"/>
              <a:gd name="connsiteY3" fmla="*/ 967136 h 1056938"/>
              <a:gd name="connsiteX0" fmla="*/ 0 w 1280160"/>
              <a:gd name="connsiteY0" fmla="*/ 25993 h 1039339"/>
              <a:gd name="connsiteX1" fmla="*/ 384048 w 1280160"/>
              <a:gd name="connsiteY1" fmla="*/ 90001 h 1039339"/>
              <a:gd name="connsiteX2" fmla="*/ 576072 w 1280160"/>
              <a:gd name="connsiteY2" fmla="*/ 958681 h 1039339"/>
              <a:gd name="connsiteX3" fmla="*/ 1280160 w 1280160"/>
              <a:gd name="connsiteY3" fmla="*/ 949537 h 1039339"/>
              <a:gd name="connsiteX0" fmla="*/ 0 w 1280160"/>
              <a:gd name="connsiteY0" fmla="*/ 0 h 999465"/>
              <a:gd name="connsiteX1" fmla="*/ 421262 w 1280160"/>
              <a:gd name="connsiteY1" fmla="*/ 260710 h 999465"/>
              <a:gd name="connsiteX2" fmla="*/ 576072 w 1280160"/>
              <a:gd name="connsiteY2" fmla="*/ 932688 h 999465"/>
              <a:gd name="connsiteX3" fmla="*/ 1280160 w 1280160"/>
              <a:gd name="connsiteY3" fmla="*/ 923544 h 999465"/>
              <a:gd name="connsiteX0" fmla="*/ 0 w 1280160"/>
              <a:gd name="connsiteY0" fmla="*/ 0 h 999465"/>
              <a:gd name="connsiteX1" fmla="*/ 421262 w 1280160"/>
              <a:gd name="connsiteY1" fmla="*/ 260710 h 999465"/>
              <a:gd name="connsiteX2" fmla="*/ 576072 w 1280160"/>
              <a:gd name="connsiteY2" fmla="*/ 932688 h 999465"/>
              <a:gd name="connsiteX3" fmla="*/ 1280160 w 1280160"/>
              <a:gd name="connsiteY3" fmla="*/ 923544 h 999465"/>
              <a:gd name="connsiteX0" fmla="*/ 0 w 1280160"/>
              <a:gd name="connsiteY0" fmla="*/ 0 h 1000949"/>
              <a:gd name="connsiteX1" fmla="*/ 511639 w 1280160"/>
              <a:gd name="connsiteY1" fmla="*/ 239445 h 1000949"/>
              <a:gd name="connsiteX2" fmla="*/ 576072 w 1280160"/>
              <a:gd name="connsiteY2" fmla="*/ 932688 h 1000949"/>
              <a:gd name="connsiteX3" fmla="*/ 1280160 w 1280160"/>
              <a:gd name="connsiteY3" fmla="*/ 923544 h 100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1000949">
                <a:moveTo>
                  <a:pt x="0" y="0"/>
                </a:moveTo>
                <a:cubicBezTo>
                  <a:pt x="505525" y="2127"/>
                  <a:pt x="452841" y="57416"/>
                  <a:pt x="511639" y="239445"/>
                </a:cubicBezTo>
                <a:cubicBezTo>
                  <a:pt x="570437" y="421474"/>
                  <a:pt x="447985" y="818672"/>
                  <a:pt x="576072" y="932688"/>
                </a:cubicBezTo>
                <a:cubicBezTo>
                  <a:pt x="704159" y="1046704"/>
                  <a:pt x="1002792" y="999744"/>
                  <a:pt x="1280160" y="923544"/>
                </a:cubicBezTo>
              </a:path>
            </a:pathLst>
          </a:cu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828D71-50B2-4F70-B5E8-21786CE93222}"/>
              </a:ext>
            </a:extLst>
          </p:cNvPr>
          <p:cNvSpPr/>
          <p:nvPr/>
        </p:nvSpPr>
        <p:spPr>
          <a:xfrm>
            <a:off x="5395083" y="2431328"/>
            <a:ext cx="760227" cy="3934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2E8ABB-A7AF-4DD6-9A2B-1FA727765C55}"/>
              </a:ext>
            </a:extLst>
          </p:cNvPr>
          <p:cNvSpPr/>
          <p:nvPr/>
        </p:nvSpPr>
        <p:spPr>
          <a:xfrm>
            <a:off x="5520902" y="3003714"/>
            <a:ext cx="760227" cy="3934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13FC79-D089-4ECC-8804-CC8C9E7F1652}"/>
              </a:ext>
            </a:extLst>
          </p:cNvPr>
          <p:cNvSpPr/>
          <p:nvPr/>
        </p:nvSpPr>
        <p:spPr>
          <a:xfrm>
            <a:off x="6284674" y="3347500"/>
            <a:ext cx="760227" cy="3934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0A2D24-7C8C-4DAF-9E20-793BEB963F60}"/>
              </a:ext>
            </a:extLst>
          </p:cNvPr>
          <p:cNvSpPr/>
          <p:nvPr/>
        </p:nvSpPr>
        <p:spPr>
          <a:xfrm>
            <a:off x="4767762" y="4074058"/>
            <a:ext cx="760227" cy="3934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BBEB6B-AD08-4C8D-933D-CAC3C354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72" y="4721556"/>
            <a:ext cx="4276105" cy="19289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AE749E-0890-42E8-887C-BF48B5F8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42" y="5287967"/>
            <a:ext cx="1591804" cy="6828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92D6A8-DC0E-4715-A450-50CF75196E7A}"/>
              </a:ext>
            </a:extLst>
          </p:cNvPr>
          <p:cNvSpPr txBox="1"/>
          <p:nvPr/>
        </p:nvSpPr>
        <p:spPr>
          <a:xfrm>
            <a:off x="356051" y="4183582"/>
            <a:ext cx="313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Local Time Reference Point must be accessible at all times!</a:t>
            </a:r>
          </a:p>
        </p:txBody>
      </p:sp>
      <p:pic>
        <p:nvPicPr>
          <p:cNvPr id="45" name="Graphic 44" descr="Warning">
            <a:extLst>
              <a:ext uri="{FF2B5EF4-FFF2-40B4-BE49-F238E27FC236}">
                <a16:creationId xmlns:a16="http://schemas.microsoft.com/office/drawing/2014/main" id="{D38C7F83-4415-443A-9943-DFD6613385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2195" y="5172834"/>
            <a:ext cx="914400" cy="914400"/>
          </a:xfrm>
          <a:prstGeom prst="rect">
            <a:avLst/>
          </a:prstGeom>
        </p:spPr>
      </p:pic>
      <p:pic>
        <p:nvPicPr>
          <p:cNvPr id="46" name="Graphic 45" descr="Warning">
            <a:extLst>
              <a:ext uri="{FF2B5EF4-FFF2-40B4-BE49-F238E27FC236}">
                <a16:creationId xmlns:a16="http://schemas.microsoft.com/office/drawing/2014/main" id="{F8694AC8-5350-4432-A9ED-46776BD98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57323" y="4750699"/>
            <a:ext cx="1437685" cy="14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3F82-1A2F-42A6-ADB1-B4B70439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common-view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3059" r="19543" b="48715"/>
          <a:stretch/>
        </p:blipFill>
        <p:spPr>
          <a:xfrm>
            <a:off x="2290439" y="1145219"/>
            <a:ext cx="4305670" cy="2246050"/>
          </a:xfrm>
          <a:prstGeom prst="rect">
            <a:avLst/>
          </a:prstGeom>
        </p:spPr>
      </p:pic>
      <p:sp>
        <p:nvSpPr>
          <p:cNvPr id="23" name="Isosceles Triangle 22"/>
          <p:cNvSpPr/>
          <p:nvPr/>
        </p:nvSpPr>
        <p:spPr>
          <a:xfrm flipV="1">
            <a:off x="2533510" y="3371999"/>
            <a:ext cx="396121" cy="30674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24146" y="3939258"/>
            <a:ext cx="1014858" cy="55973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GPS receiver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49327" y="3678742"/>
            <a:ext cx="4" cy="26051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flipV="1">
            <a:off x="6126066" y="3318659"/>
            <a:ext cx="396121" cy="30674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816702" y="3885918"/>
            <a:ext cx="1014858" cy="55973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GPS receiver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50761" y="3625402"/>
            <a:ext cx="4" cy="26051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88800" y="461980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65062" y="465068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B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716717" y="4075737"/>
            <a:ext cx="507429" cy="76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716717" y="4287365"/>
            <a:ext cx="507429" cy="76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831560" y="4068117"/>
            <a:ext cx="507429" cy="76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831560" y="4279745"/>
            <a:ext cx="507429" cy="762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05977" y="5123342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Δ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= 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 -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GPStime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79227" y="5815405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Clock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Δ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-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 Δ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2900" y="3983988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TRANSFER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33510" y="4703001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01421" y="5123342"/>
            <a:ext cx="250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Δ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= 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 -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GPStime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126066" y="4599413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39919" y="5492328"/>
            <a:ext cx="356110" cy="568171"/>
          </a:xfrm>
          <a:custGeom>
            <a:avLst/>
            <a:gdLst>
              <a:gd name="connsiteX0" fmla="*/ 612559 w 678408"/>
              <a:gd name="connsiteY0" fmla="*/ 0 h 568171"/>
              <a:gd name="connsiteX1" fmla="*/ 621437 w 678408"/>
              <a:gd name="connsiteY1" fmla="*/ 461639 h 568171"/>
              <a:gd name="connsiteX2" fmla="*/ 0 w 678408"/>
              <a:gd name="connsiteY2" fmla="*/ 568171 h 5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408" h="568171">
                <a:moveTo>
                  <a:pt x="612559" y="0"/>
                </a:moveTo>
                <a:cubicBezTo>
                  <a:pt x="668044" y="183472"/>
                  <a:pt x="723530" y="366944"/>
                  <a:pt x="621437" y="461639"/>
                </a:cubicBezTo>
                <a:cubicBezTo>
                  <a:pt x="519344" y="556334"/>
                  <a:pt x="259672" y="562252"/>
                  <a:pt x="0" y="568171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2701700" y="5462499"/>
            <a:ext cx="477527" cy="568171"/>
          </a:xfrm>
          <a:custGeom>
            <a:avLst/>
            <a:gdLst>
              <a:gd name="connsiteX0" fmla="*/ 612559 w 678408"/>
              <a:gd name="connsiteY0" fmla="*/ 0 h 568171"/>
              <a:gd name="connsiteX1" fmla="*/ 621437 w 678408"/>
              <a:gd name="connsiteY1" fmla="*/ 461639 h 568171"/>
              <a:gd name="connsiteX2" fmla="*/ 0 w 678408"/>
              <a:gd name="connsiteY2" fmla="*/ 568171 h 5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408" h="568171">
                <a:moveTo>
                  <a:pt x="612559" y="0"/>
                </a:moveTo>
                <a:cubicBezTo>
                  <a:pt x="668044" y="183472"/>
                  <a:pt x="723530" y="366944"/>
                  <a:pt x="621437" y="461639"/>
                </a:cubicBezTo>
                <a:cubicBezTo>
                  <a:pt x="519344" y="556334"/>
                  <a:pt x="259672" y="562252"/>
                  <a:pt x="0" y="568171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2074" y="5739978"/>
            <a:ext cx="1599881" cy="643074"/>
            <a:chOff x="592074" y="5739978"/>
            <a:chExt cx="1599881" cy="64307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63B5658F-F403-4518-80CD-8C442CDAE8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725" y="3684428"/>
            <a:ext cx="975360" cy="9753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B4925D-7159-448C-949F-021AA43E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925" y="3699668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8347-950F-48F2-A219-C8D8AF9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Delays: REFDLY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4D490B-5CC7-4ACC-8659-228F330D7A1F}"/>
              </a:ext>
            </a:extLst>
          </p:cNvPr>
          <p:cNvSpPr/>
          <p:nvPr/>
        </p:nvSpPr>
        <p:spPr>
          <a:xfrm>
            <a:off x="342900" y="1252639"/>
            <a:ext cx="872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“REFDLY=(delay between UTC(k) and </a:t>
            </a:r>
            <a:r>
              <a:rPr lang="en-US" sz="1600" i="1" dirty="0" err="1"/>
              <a:t>PPSin</a:t>
            </a:r>
            <a:r>
              <a:rPr lang="en-US" sz="1600" i="1" dirty="0"/>
              <a:t>) + (delay between </a:t>
            </a:r>
            <a:r>
              <a:rPr lang="en-US" sz="1600" i="1" dirty="0" err="1"/>
              <a:t>PPSin</a:t>
            </a:r>
            <a:r>
              <a:rPr lang="en-US" sz="1600" i="1" dirty="0"/>
              <a:t> and RCVR’s internal ref. point)”</a:t>
            </a:r>
          </a:p>
        </p:txBody>
      </p:sp>
      <p:sp>
        <p:nvSpPr>
          <p:cNvPr id="42" name="Right Bracket 41">
            <a:extLst>
              <a:ext uri="{FF2B5EF4-FFF2-40B4-BE49-F238E27FC236}">
                <a16:creationId xmlns:a16="http://schemas.microsoft.com/office/drawing/2014/main" id="{A984875F-0935-4EAC-9EC3-DE3AF731E8B9}"/>
              </a:ext>
            </a:extLst>
          </p:cNvPr>
          <p:cNvSpPr/>
          <p:nvPr/>
        </p:nvSpPr>
        <p:spPr>
          <a:xfrm rot="5400000">
            <a:off x="6280543" y="-460322"/>
            <a:ext cx="152088" cy="4229680"/>
          </a:xfrm>
          <a:prstGeom prst="rightBracket">
            <a:avLst>
              <a:gd name="adj" fmla="val 100862"/>
            </a:avLst>
          </a:prstGeom>
          <a:ln w="127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325E6F-D265-4C62-8B6D-D92FB463FC42}"/>
              </a:ext>
            </a:extLst>
          </p:cNvPr>
          <p:cNvSpPr txBox="1"/>
          <p:nvPr/>
        </p:nvSpPr>
        <p:spPr>
          <a:xfrm>
            <a:off x="5941868" y="169867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F4F98-5606-4F8F-BEB2-B1439FAB1D5B}"/>
              </a:ext>
            </a:extLst>
          </p:cNvPr>
          <p:cNvSpPr txBox="1"/>
          <p:nvPr/>
        </p:nvSpPr>
        <p:spPr>
          <a:xfrm>
            <a:off x="1958214" y="4095750"/>
            <a:ext cx="30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PPSout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available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C6D04C-DE5D-4A93-BB3A-DFEC1E372A27}"/>
              </a:ext>
            </a:extLst>
          </p:cNvPr>
          <p:cNvSpPr txBox="1"/>
          <p:nvPr/>
        </p:nvSpPr>
        <p:spPr>
          <a:xfrm>
            <a:off x="4867262" y="3084195"/>
            <a:ext cx="39532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is the best representation of the receiver’s time base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Can be measured using a PIVOT (measuring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PPSout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-UTC(k) and using X</a:t>
            </a:r>
            <a:r>
              <a:rPr lang="en-US" sz="1600" baseline="-25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Should be continually monitored (provides info about health of receiver’s time base)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59BA68-0066-4F10-B98F-6AF4D7F3B769}"/>
              </a:ext>
            </a:extLst>
          </p:cNvPr>
          <p:cNvGrpSpPr/>
          <p:nvPr/>
        </p:nvGrpSpPr>
        <p:grpSpPr>
          <a:xfrm>
            <a:off x="799711" y="4767667"/>
            <a:ext cx="3782761" cy="1808848"/>
            <a:chOff x="1056886" y="4853392"/>
            <a:chExt cx="3782761" cy="1808848"/>
          </a:xfrm>
        </p:grpSpPr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1D4F26C3-0888-4F20-84B4-BC37884A32C8}"/>
                </a:ext>
              </a:extLst>
            </p:cNvPr>
            <p:cNvSpPr/>
            <p:nvPr/>
          </p:nvSpPr>
          <p:spPr>
            <a:xfrm>
              <a:off x="1646147" y="4853392"/>
              <a:ext cx="2916327" cy="144263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899E360-2190-4BAB-A511-D8C3229E6A3F}"/>
                </a:ext>
              </a:extLst>
            </p:cNvPr>
            <p:cNvSpPr/>
            <p:nvPr/>
          </p:nvSpPr>
          <p:spPr>
            <a:xfrm>
              <a:off x="1600067" y="5087568"/>
              <a:ext cx="45719" cy="1137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E259AA4-86E0-45C7-8A03-8162E794443C}"/>
                </a:ext>
              </a:extLst>
            </p:cNvPr>
            <p:cNvSpPr/>
            <p:nvPr/>
          </p:nvSpPr>
          <p:spPr>
            <a:xfrm>
              <a:off x="1597394" y="5869415"/>
              <a:ext cx="45719" cy="1137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CCFEFBA-6CD0-4D43-898E-E52931374183}"/>
                </a:ext>
              </a:extLst>
            </p:cNvPr>
            <p:cNvSpPr/>
            <p:nvPr/>
          </p:nvSpPr>
          <p:spPr>
            <a:xfrm rot="16200000">
              <a:off x="4120016" y="6265511"/>
              <a:ext cx="45719" cy="1137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F2300A1-6E37-4BB0-A6FD-B203D9AAF52F}"/>
                </a:ext>
              </a:extLst>
            </p:cNvPr>
            <p:cNvSpPr txBox="1"/>
            <p:nvPr/>
          </p:nvSpPr>
          <p:spPr>
            <a:xfrm>
              <a:off x="1056886" y="4976551"/>
              <a:ext cx="705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PPSin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4882417-AA1C-48E2-8AE5-7837826DFE41}"/>
                </a:ext>
              </a:extLst>
            </p:cNvPr>
            <p:cNvSpPr txBox="1"/>
            <p:nvPr/>
          </p:nvSpPr>
          <p:spPr>
            <a:xfrm>
              <a:off x="1076078" y="5697608"/>
              <a:ext cx="705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RFin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BA47D5-4D4B-44FE-A9E7-21521F6DB142}"/>
                </a:ext>
              </a:extLst>
            </p:cNvPr>
            <p:cNvSpPr txBox="1"/>
            <p:nvPr/>
          </p:nvSpPr>
          <p:spPr>
            <a:xfrm>
              <a:off x="4134513" y="6354463"/>
              <a:ext cx="705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PPSout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423C6A-3AB0-4A55-800C-1C7458D85B37}"/>
                </a:ext>
              </a:extLst>
            </p:cNvPr>
            <p:cNvSpPr/>
            <p:nvPr/>
          </p:nvSpPr>
          <p:spPr>
            <a:xfrm>
              <a:off x="1895475" y="5711190"/>
              <a:ext cx="676275" cy="438150"/>
            </a:xfrm>
            <a:prstGeom prst="rect">
              <a:avLst/>
            </a:prstGeom>
            <a:noFill/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PLL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D72AB2-2FEF-4902-9FE7-DFEE0155D8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84071" y="5244466"/>
              <a:ext cx="303037" cy="303037"/>
              <a:chOff x="3076575" y="5048250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827B76D-FF02-49A1-9629-2B0C1D00082D}"/>
                  </a:ext>
                </a:extLst>
              </p:cNvPr>
              <p:cNvSpPr/>
              <p:nvPr/>
            </p:nvSpPr>
            <p:spPr>
              <a:xfrm>
                <a:off x="3076575" y="5048250"/>
                <a:ext cx="914400" cy="9144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0CE2E4C-763B-4364-9B73-01DED4F3587F}"/>
                  </a:ext>
                </a:extLst>
              </p:cNvPr>
              <p:cNvGrpSpPr/>
              <p:nvPr/>
            </p:nvGrpSpPr>
            <p:grpSpPr>
              <a:xfrm>
                <a:off x="3248025" y="5334000"/>
                <a:ext cx="571500" cy="381000"/>
                <a:chOff x="5819775" y="5067300"/>
                <a:chExt cx="1828800" cy="952500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BCE45566-DFB7-49CF-8703-C7440F8E8C64}"/>
                    </a:ext>
                  </a:extLst>
                </p:cNvPr>
                <p:cNvSpPr/>
                <p:nvPr/>
              </p:nvSpPr>
              <p:spPr>
                <a:xfrm>
                  <a:off x="5819775" y="5105400"/>
                  <a:ext cx="914400" cy="914400"/>
                </a:xfrm>
                <a:prstGeom prst="arc">
                  <a:avLst>
                    <a:gd name="adj1" fmla="val 10847374"/>
                    <a:gd name="adj2" fmla="val 0"/>
                  </a:avLst>
                </a:prstGeom>
                <a:ln w="25400">
                  <a:solidFill>
                    <a:schemeClr val="bg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EF0FCCD6-7EEB-435C-BD82-3D6685B355B9}"/>
                    </a:ext>
                  </a:extLst>
                </p:cNvPr>
                <p:cNvSpPr/>
                <p:nvPr/>
              </p:nvSpPr>
              <p:spPr>
                <a:xfrm flipV="1">
                  <a:off x="6734175" y="5067300"/>
                  <a:ext cx="914400" cy="914400"/>
                </a:xfrm>
                <a:prstGeom prst="arc">
                  <a:avLst>
                    <a:gd name="adj1" fmla="val 10847374"/>
                    <a:gd name="adj2" fmla="val 0"/>
                  </a:avLst>
                </a:prstGeom>
                <a:ln w="25400">
                  <a:solidFill>
                    <a:schemeClr val="bg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4A0EBC-388F-4B16-880D-CD4F2DA83B55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 flipH="1">
              <a:off x="2233613" y="5547503"/>
              <a:ext cx="1977" cy="1636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DC3D0F-64DB-4853-98AF-1C6A8A980644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645920" y="5928360"/>
              <a:ext cx="249555" cy="190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263C52-6491-4A04-8B2D-1A0452746B0B}"/>
                </a:ext>
              </a:extLst>
            </p:cNvPr>
            <p:cNvSpPr/>
            <p:nvPr/>
          </p:nvSpPr>
          <p:spPr>
            <a:xfrm>
              <a:off x="2834640" y="5654040"/>
              <a:ext cx="1059180" cy="5562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Divide by X∙10</a:t>
              </a:r>
              <a:r>
                <a:rPr lang="en-US" baseline="30000" dirty="0"/>
                <a:t>6</a:t>
              </a: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B1DBE3B-5C61-454C-BCFC-B7EC39EA656D}"/>
                </a:ext>
              </a:extLst>
            </p:cNvPr>
            <p:cNvCxnSpPr>
              <a:cxnSpLocks/>
              <a:stCxn id="7" idx="3"/>
              <a:endCxn id="21" idx="1"/>
            </p:cNvCxnSpPr>
            <p:nvPr/>
          </p:nvCxnSpPr>
          <p:spPr>
            <a:xfrm>
              <a:off x="2571750" y="5930265"/>
              <a:ext cx="262890" cy="190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86A6A783-A8AC-4E18-831A-FA156E672578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630680" y="5151120"/>
              <a:ext cx="1733550" cy="502920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ED1EE2-5E41-4FEF-9F80-13A0BBED451C}"/>
                </a:ext>
              </a:extLst>
            </p:cNvPr>
            <p:cNvSpPr txBox="1"/>
            <p:nvPr/>
          </p:nvSpPr>
          <p:spPr>
            <a:xfrm>
              <a:off x="3322320" y="534924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ENABLE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5B0B9A8C-7CD2-4EB2-B409-0BE41A34176A}"/>
                </a:ext>
              </a:extLst>
            </p:cNvPr>
            <p:cNvCxnSpPr>
              <a:cxnSpLocks/>
              <a:stCxn id="21" idx="3"/>
              <a:endCxn id="71" idx="3"/>
            </p:cNvCxnSpPr>
            <p:nvPr/>
          </p:nvCxnSpPr>
          <p:spPr>
            <a:xfrm>
              <a:off x="3893820" y="5932170"/>
              <a:ext cx="249056" cy="367368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90E81C-61AB-49E3-B57A-B651A5BDD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28800"/>
            <a:ext cx="4220627" cy="23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AA4B-3639-4B3B-8330-9A4AD4E6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Delays: REFDLY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389A0-5749-4392-A229-1DF7D4ACC079}"/>
              </a:ext>
            </a:extLst>
          </p:cNvPr>
          <p:cNvSpPr/>
          <p:nvPr/>
        </p:nvSpPr>
        <p:spPr>
          <a:xfrm>
            <a:off x="342900" y="1252639"/>
            <a:ext cx="872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“REFDLY=(delay between UTC(k) and </a:t>
            </a:r>
            <a:r>
              <a:rPr lang="en-US" sz="1600" i="1" dirty="0" err="1"/>
              <a:t>PPSin</a:t>
            </a:r>
            <a:r>
              <a:rPr lang="en-US" sz="1600" i="1" dirty="0"/>
              <a:t>) + (delay between </a:t>
            </a:r>
            <a:r>
              <a:rPr lang="en-US" sz="1600" i="1" dirty="0" err="1"/>
              <a:t>PPSin</a:t>
            </a:r>
            <a:r>
              <a:rPr lang="en-US" sz="1600" i="1" dirty="0"/>
              <a:t> and RCVR’s internal ref. point)”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7792D903-1161-4E40-9EB6-632F8DEEF8CE}"/>
              </a:ext>
            </a:extLst>
          </p:cNvPr>
          <p:cNvSpPr/>
          <p:nvPr/>
        </p:nvSpPr>
        <p:spPr>
          <a:xfrm rot="5400000">
            <a:off x="6280543" y="-460322"/>
            <a:ext cx="152088" cy="4229680"/>
          </a:xfrm>
          <a:prstGeom prst="rightBracket">
            <a:avLst>
              <a:gd name="adj" fmla="val 100862"/>
            </a:avLst>
          </a:prstGeom>
          <a:ln w="127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BEABB9-0E29-46D4-809D-DED2F1EF8208}"/>
              </a:ext>
            </a:extLst>
          </p:cNvPr>
          <p:cNvSpPr txBox="1"/>
          <p:nvPr/>
        </p:nvSpPr>
        <p:spPr>
          <a:xfrm>
            <a:off x="5941868" y="169867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9E848F-7ADC-4D4D-8CF1-FCC06F0284ED}"/>
              </a:ext>
            </a:extLst>
          </p:cNvPr>
          <p:cNvSpPr txBox="1"/>
          <p:nvPr/>
        </p:nvSpPr>
        <p:spPr>
          <a:xfrm>
            <a:off x="2186814" y="3898165"/>
            <a:ext cx="30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PPSout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available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C45F59-2BB5-4B17-A401-E98F26763C67}"/>
              </a:ext>
            </a:extLst>
          </p:cNvPr>
          <p:cNvSpPr txBox="1"/>
          <p:nvPr/>
        </p:nvSpPr>
        <p:spPr>
          <a:xfrm>
            <a:off x="4986515" y="2249805"/>
            <a:ext cx="408661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≠ 0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receiver’s internal reference point has been defined in terms of a zero-crossing of RFin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can be measured using a PIVOT (measuring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RFin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-UTC(k) and using X</a:t>
            </a:r>
            <a:r>
              <a:rPr lang="en-US" sz="1600" baseline="-25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D69523-B7B2-4391-B2CF-9422B61CB3BC}"/>
              </a:ext>
            </a:extLst>
          </p:cNvPr>
          <p:cNvSpPr/>
          <p:nvPr/>
        </p:nvSpPr>
        <p:spPr>
          <a:xfrm>
            <a:off x="276225" y="473898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 </a:t>
            </a:r>
          </a:p>
          <a:p>
            <a:pPr algn="ctr"/>
            <a:r>
              <a:rPr lang="en-US" sz="1600" dirty="0" err="1"/>
              <a:t>PPSin</a:t>
            </a:r>
            <a:r>
              <a:rPr lang="en-US" sz="1600" dirty="0"/>
              <a:t> is accepted as the receiver’s internal reference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E3139-E4BA-43D0-AD83-FB1BA31F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28800"/>
            <a:ext cx="4220627" cy="20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C957-4624-4EE2-A892-E076FDD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measurements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1263B-B36D-4596-9F03-DAEC640C65B1}"/>
              </a:ext>
            </a:extLst>
          </p:cNvPr>
          <p:cNvSpPr txBox="1"/>
          <p:nvPr/>
        </p:nvSpPr>
        <p:spPr>
          <a:xfrm>
            <a:off x="1123951" y="1590675"/>
            <a:ext cx="68389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Delay measurements using PPS signals and TIC are sensitive to: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Pulse rise time (faster pulses are better)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Cable losses and impedance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TIC non-linearities and bias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Delay measurements using a PIVOT: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Always measure positive delays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Are immune to TIC biases and most of the issues listed above reducing systematic uncertainties (when cable lengths are similar)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If UTC(k) reference point and the receiver are far from each other, this delay should be measured using a Clock Trip.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6697-24E7-4082-856B-21CCF97C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UTC(k) 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8A3B-A747-4C06-8126-0B2C4808348D}"/>
              </a:ext>
            </a:extLst>
          </p:cNvPr>
          <p:cNvSpPr txBox="1"/>
          <p:nvPr/>
        </p:nvSpPr>
        <p:spPr>
          <a:xfrm>
            <a:off x="3116723" y="1106632"/>
            <a:ext cx="273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Dissemination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F4B9A0-4A99-4CA7-8A0A-11344792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2" y="1682758"/>
            <a:ext cx="4271838" cy="19246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CA3A26-CB04-44BE-8A97-E60196F1759A}"/>
              </a:ext>
            </a:extLst>
          </p:cNvPr>
          <p:cNvSpPr txBox="1"/>
          <p:nvPr/>
        </p:nvSpPr>
        <p:spPr>
          <a:xfrm>
            <a:off x="142875" y="4562475"/>
            <a:ext cx="55340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delay of the PPS signal at each user should be regularly measured to monitor possible changes.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Distribution via coaxial cable requires measurements every year</a:t>
            </a:r>
          </a:p>
          <a:p>
            <a:pPr algn="ctr"/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Distribution via active systems (i.e. active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oprical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fiber) may require measurements over shorter intervals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2207AE-F231-4B83-B0A1-F9A9731F64AF}"/>
              </a:ext>
            </a:extLst>
          </p:cNvPr>
          <p:cNvSpPr txBox="1"/>
          <p:nvPr/>
        </p:nvSpPr>
        <p:spPr>
          <a:xfrm>
            <a:off x="5048250" y="1809750"/>
            <a:ext cx="3629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Co-located users require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and a pivot point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Users in different rooms/buildings require 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trip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between the user and the local time reference point (TIC and a portable clock)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6EC577-7C41-4919-AF5E-9B76A101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69" y="3946301"/>
            <a:ext cx="1535132" cy="24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8694-D9B9-4395-89A7-7682A5A9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Travelling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782E2-5B3A-446E-9F2B-5168867F71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50" y="1609725"/>
            <a:ext cx="2072640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99178-9F38-48CF-A3B6-C84635A423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2675" y="1609725"/>
            <a:ext cx="2072640" cy="155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764F4-FBBD-46FA-B3D6-12E830AE53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9600" y="1619250"/>
            <a:ext cx="2072640" cy="1554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F6E6A3-2B45-4817-A925-40E36E7D0C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6525" y="1600200"/>
            <a:ext cx="207264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4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calibrations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441450" y="830133"/>
            <a:ext cx="5182993" cy="7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u="sng" dirty="0"/>
              <a:t>Differential calibration of GPS link</a:t>
            </a:r>
            <a:br>
              <a:rPr lang="en-US" sz="2400" u="sng" dirty="0"/>
            </a:br>
            <a:r>
              <a:rPr lang="en-US" sz="1600" u="sng" dirty="0"/>
              <a:t>(NIST and CGGTTS definitions)</a:t>
            </a:r>
            <a:endParaRPr lang="en-US" sz="2400" u="sng" dirty="0"/>
          </a:p>
        </p:txBody>
      </p:sp>
      <p:sp>
        <p:nvSpPr>
          <p:cNvPr id="4" name="Rectangle 3"/>
          <p:cNvSpPr/>
          <p:nvPr/>
        </p:nvSpPr>
        <p:spPr>
          <a:xfrm>
            <a:off x="2754530" y="3932601"/>
            <a:ext cx="27534" cy="68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2063" y="3426686"/>
            <a:ext cx="1262759" cy="1440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2362410" y="3991280"/>
            <a:ext cx="444649" cy="2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 dirty="0" err="1"/>
              <a:t>PPSin</a:t>
            </a:r>
            <a:endParaRPr lang="en-US" sz="1050" dirty="0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254846" y="4230030"/>
            <a:ext cx="801409" cy="3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 dirty="0" err="1"/>
              <a:t>rcvr</a:t>
            </a:r>
            <a:r>
              <a:rPr lang="en-US" sz="1050" dirty="0"/>
              <a:t> time ref</a:t>
            </a:r>
          </a:p>
          <a:p>
            <a:r>
              <a:rPr lang="en-US" sz="1050" dirty="0"/>
              <a:t>(</a:t>
            </a:r>
            <a:r>
              <a:rPr lang="en-US" sz="1050" dirty="0" err="1"/>
              <a:t>PPSout</a:t>
            </a:r>
            <a:r>
              <a:rPr lang="en-US" sz="105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3607978" y="3376245"/>
            <a:ext cx="27734" cy="67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3004233" y="3380781"/>
            <a:ext cx="582503" cy="2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/>
              <a:t>antenna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468511" y="2129860"/>
            <a:ext cx="153810" cy="437057"/>
            <a:chOff x="2030278" y="1371600"/>
            <a:chExt cx="340963" cy="968644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2030278" y="1371600"/>
              <a:ext cx="340963" cy="326414"/>
            </a:xfrm>
            <a:prstGeom prst="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>
            <a:xfrm flipH="1">
              <a:off x="2200759" y="1698014"/>
              <a:ext cx="0" cy="6422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3583318">
            <a:off x="3198205" y="2827764"/>
            <a:ext cx="69442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 b="1" dirty="0">
                <a:solidFill>
                  <a:srgbClr val="7CBF33"/>
                </a:solidFill>
              </a:rPr>
              <a:t>CABDLY1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24171" y="3704031"/>
            <a:ext cx="974066" cy="5259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t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INTDLY1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2782063" y="3967030"/>
            <a:ext cx="242108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9252" y="4626011"/>
            <a:ext cx="55496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RCVR1</a:t>
            </a:r>
          </a:p>
        </p:txBody>
      </p:sp>
      <p:sp>
        <p:nvSpPr>
          <p:cNvPr id="17" name="Freeform 16"/>
          <p:cNvSpPr/>
          <p:nvPr/>
        </p:nvSpPr>
        <p:spPr>
          <a:xfrm>
            <a:off x="1481326" y="3511235"/>
            <a:ext cx="1273203" cy="455795"/>
          </a:xfrm>
          <a:custGeom>
            <a:avLst/>
            <a:gdLst>
              <a:gd name="connsiteX0" fmla="*/ 0 w 5334000"/>
              <a:gd name="connsiteY0" fmla="*/ 61484 h 1663661"/>
              <a:gd name="connsiteX1" fmla="*/ 247650 w 5334000"/>
              <a:gd name="connsiteY1" fmla="*/ 71009 h 1663661"/>
              <a:gd name="connsiteX2" fmla="*/ 723900 w 5334000"/>
              <a:gd name="connsiteY2" fmla="*/ 775859 h 1663661"/>
              <a:gd name="connsiteX3" fmla="*/ 2105025 w 5334000"/>
              <a:gd name="connsiteY3" fmla="*/ 1652159 h 1663661"/>
              <a:gd name="connsiteX4" fmla="*/ 3895725 w 5334000"/>
              <a:gd name="connsiteY4" fmla="*/ 1290209 h 1663661"/>
              <a:gd name="connsiteX5" fmla="*/ 4943475 w 5334000"/>
              <a:gd name="connsiteY5" fmla="*/ 1490234 h 1663661"/>
              <a:gd name="connsiteX6" fmla="*/ 5334000 w 5334000"/>
              <a:gd name="connsiteY6" fmla="*/ 1366409 h 1663661"/>
              <a:gd name="connsiteX0" fmla="*/ 0 w 5334000"/>
              <a:gd name="connsiteY0" fmla="*/ 70130 h 1667954"/>
              <a:gd name="connsiteX1" fmla="*/ 247650 w 5334000"/>
              <a:gd name="connsiteY1" fmla="*/ 79655 h 1667954"/>
              <a:gd name="connsiteX2" fmla="*/ 514350 w 5334000"/>
              <a:gd name="connsiteY2" fmla="*/ 908330 h 1667954"/>
              <a:gd name="connsiteX3" fmla="*/ 2105025 w 5334000"/>
              <a:gd name="connsiteY3" fmla="*/ 1660805 h 1667954"/>
              <a:gd name="connsiteX4" fmla="*/ 3895725 w 5334000"/>
              <a:gd name="connsiteY4" fmla="*/ 1298855 h 1667954"/>
              <a:gd name="connsiteX5" fmla="*/ 4943475 w 5334000"/>
              <a:gd name="connsiteY5" fmla="*/ 1498880 h 1667954"/>
              <a:gd name="connsiteX6" fmla="*/ 5334000 w 5334000"/>
              <a:gd name="connsiteY6" fmla="*/ 1375055 h 1667954"/>
              <a:gd name="connsiteX0" fmla="*/ 0 w 5334000"/>
              <a:gd name="connsiteY0" fmla="*/ 25898 h 1623722"/>
              <a:gd name="connsiteX1" fmla="*/ 314325 w 5334000"/>
              <a:gd name="connsiteY1" fmla="*/ 140198 h 1623722"/>
              <a:gd name="connsiteX2" fmla="*/ 514350 w 5334000"/>
              <a:gd name="connsiteY2" fmla="*/ 864098 h 1623722"/>
              <a:gd name="connsiteX3" fmla="*/ 2105025 w 5334000"/>
              <a:gd name="connsiteY3" fmla="*/ 1616573 h 1623722"/>
              <a:gd name="connsiteX4" fmla="*/ 3895725 w 5334000"/>
              <a:gd name="connsiteY4" fmla="*/ 1254623 h 1623722"/>
              <a:gd name="connsiteX5" fmla="*/ 4943475 w 5334000"/>
              <a:gd name="connsiteY5" fmla="*/ 1454648 h 1623722"/>
              <a:gd name="connsiteX6" fmla="*/ 5334000 w 5334000"/>
              <a:gd name="connsiteY6" fmla="*/ 1330823 h 1623722"/>
              <a:gd name="connsiteX0" fmla="*/ 0 w 4943475"/>
              <a:gd name="connsiteY0" fmla="*/ 25898 h 1623722"/>
              <a:gd name="connsiteX1" fmla="*/ 314325 w 4943475"/>
              <a:gd name="connsiteY1" fmla="*/ 140198 h 1623722"/>
              <a:gd name="connsiteX2" fmla="*/ 514350 w 4943475"/>
              <a:gd name="connsiteY2" fmla="*/ 864098 h 1623722"/>
              <a:gd name="connsiteX3" fmla="*/ 2105025 w 4943475"/>
              <a:gd name="connsiteY3" fmla="*/ 1616573 h 1623722"/>
              <a:gd name="connsiteX4" fmla="*/ 3895725 w 4943475"/>
              <a:gd name="connsiteY4" fmla="*/ 1254623 h 1623722"/>
              <a:gd name="connsiteX5" fmla="*/ 4943475 w 4943475"/>
              <a:gd name="connsiteY5" fmla="*/ 1454648 h 1623722"/>
              <a:gd name="connsiteX0" fmla="*/ 0 w 4881129"/>
              <a:gd name="connsiteY0" fmla="*/ 25898 h 1624169"/>
              <a:gd name="connsiteX1" fmla="*/ 314325 w 4881129"/>
              <a:gd name="connsiteY1" fmla="*/ 140198 h 1624169"/>
              <a:gd name="connsiteX2" fmla="*/ 514350 w 4881129"/>
              <a:gd name="connsiteY2" fmla="*/ 864098 h 1624169"/>
              <a:gd name="connsiteX3" fmla="*/ 2105025 w 4881129"/>
              <a:gd name="connsiteY3" fmla="*/ 1616573 h 1624169"/>
              <a:gd name="connsiteX4" fmla="*/ 3895725 w 4881129"/>
              <a:gd name="connsiteY4" fmla="*/ 1254623 h 1624169"/>
              <a:gd name="connsiteX5" fmla="*/ 4881129 w 4881129"/>
              <a:gd name="connsiteY5" fmla="*/ 1292723 h 1624169"/>
              <a:gd name="connsiteX0" fmla="*/ 0 w 4911889"/>
              <a:gd name="connsiteY0" fmla="*/ 25898 h 1624169"/>
              <a:gd name="connsiteX1" fmla="*/ 314325 w 4911889"/>
              <a:gd name="connsiteY1" fmla="*/ 140198 h 1624169"/>
              <a:gd name="connsiteX2" fmla="*/ 514350 w 4911889"/>
              <a:gd name="connsiteY2" fmla="*/ 864098 h 1624169"/>
              <a:gd name="connsiteX3" fmla="*/ 2105025 w 4911889"/>
              <a:gd name="connsiteY3" fmla="*/ 1616573 h 1624169"/>
              <a:gd name="connsiteX4" fmla="*/ 3895725 w 4911889"/>
              <a:gd name="connsiteY4" fmla="*/ 1254623 h 1624169"/>
              <a:gd name="connsiteX5" fmla="*/ 4911889 w 4911889"/>
              <a:gd name="connsiteY5" fmla="*/ 1425138 h 1624169"/>
              <a:gd name="connsiteX0" fmla="*/ 0 w 4911889"/>
              <a:gd name="connsiteY0" fmla="*/ 25898 h 1624169"/>
              <a:gd name="connsiteX1" fmla="*/ 314325 w 4911889"/>
              <a:gd name="connsiteY1" fmla="*/ 140198 h 1624169"/>
              <a:gd name="connsiteX2" fmla="*/ 514350 w 4911889"/>
              <a:gd name="connsiteY2" fmla="*/ 864098 h 1624169"/>
              <a:gd name="connsiteX3" fmla="*/ 2105025 w 4911889"/>
              <a:gd name="connsiteY3" fmla="*/ 1616573 h 1624169"/>
              <a:gd name="connsiteX4" fmla="*/ 3895725 w 4911889"/>
              <a:gd name="connsiteY4" fmla="*/ 1254623 h 1624169"/>
              <a:gd name="connsiteX5" fmla="*/ 4911889 w 4911889"/>
              <a:gd name="connsiteY5" fmla="*/ 1425138 h 1624169"/>
              <a:gd name="connsiteX0" fmla="*/ 0 w 4911889"/>
              <a:gd name="connsiteY0" fmla="*/ 25898 h 1425138"/>
              <a:gd name="connsiteX1" fmla="*/ 314325 w 4911889"/>
              <a:gd name="connsiteY1" fmla="*/ 140198 h 1425138"/>
              <a:gd name="connsiteX2" fmla="*/ 514350 w 4911889"/>
              <a:gd name="connsiteY2" fmla="*/ 864098 h 1425138"/>
              <a:gd name="connsiteX3" fmla="*/ 3895725 w 4911889"/>
              <a:gd name="connsiteY3" fmla="*/ 1254623 h 1425138"/>
              <a:gd name="connsiteX4" fmla="*/ 4911889 w 4911889"/>
              <a:gd name="connsiteY4" fmla="*/ 1425138 h 1425138"/>
              <a:gd name="connsiteX0" fmla="*/ 0 w 4911889"/>
              <a:gd name="connsiteY0" fmla="*/ 25898 h 1425138"/>
              <a:gd name="connsiteX1" fmla="*/ 314325 w 4911889"/>
              <a:gd name="connsiteY1" fmla="*/ 140198 h 1425138"/>
              <a:gd name="connsiteX2" fmla="*/ 514350 w 4911889"/>
              <a:gd name="connsiteY2" fmla="*/ 864098 h 1425138"/>
              <a:gd name="connsiteX3" fmla="*/ 2511552 w 4911889"/>
              <a:gd name="connsiteY3" fmla="*/ 1235707 h 1425138"/>
              <a:gd name="connsiteX4" fmla="*/ 4911889 w 4911889"/>
              <a:gd name="connsiteY4" fmla="*/ 1425138 h 1425138"/>
              <a:gd name="connsiteX0" fmla="*/ 0 w 4911889"/>
              <a:gd name="connsiteY0" fmla="*/ 25898 h 1425138"/>
              <a:gd name="connsiteX1" fmla="*/ 314325 w 4911889"/>
              <a:gd name="connsiteY1" fmla="*/ 140198 h 1425138"/>
              <a:gd name="connsiteX2" fmla="*/ 514350 w 4911889"/>
              <a:gd name="connsiteY2" fmla="*/ 864098 h 1425138"/>
              <a:gd name="connsiteX3" fmla="*/ 2511552 w 4911889"/>
              <a:gd name="connsiteY3" fmla="*/ 1235707 h 1425138"/>
              <a:gd name="connsiteX4" fmla="*/ 4911889 w 4911889"/>
              <a:gd name="connsiteY4" fmla="*/ 1425138 h 1425138"/>
              <a:gd name="connsiteX0" fmla="*/ 0 w 4911889"/>
              <a:gd name="connsiteY0" fmla="*/ 25898 h 1425138"/>
              <a:gd name="connsiteX1" fmla="*/ 314325 w 4911889"/>
              <a:gd name="connsiteY1" fmla="*/ 140198 h 1425138"/>
              <a:gd name="connsiteX2" fmla="*/ 514350 w 4911889"/>
              <a:gd name="connsiteY2" fmla="*/ 864098 h 1425138"/>
              <a:gd name="connsiteX3" fmla="*/ 2511552 w 4911889"/>
              <a:gd name="connsiteY3" fmla="*/ 1235707 h 1425138"/>
              <a:gd name="connsiteX4" fmla="*/ 4911889 w 4911889"/>
              <a:gd name="connsiteY4" fmla="*/ 1425138 h 1425138"/>
              <a:gd name="connsiteX0" fmla="*/ 0 w 4911889"/>
              <a:gd name="connsiteY0" fmla="*/ 0 h 1399240"/>
              <a:gd name="connsiteX1" fmla="*/ 314325 w 4911889"/>
              <a:gd name="connsiteY1" fmla="*/ 114300 h 1399240"/>
              <a:gd name="connsiteX2" fmla="*/ 514350 w 4911889"/>
              <a:gd name="connsiteY2" fmla="*/ 838200 h 1399240"/>
              <a:gd name="connsiteX3" fmla="*/ 2511552 w 4911889"/>
              <a:gd name="connsiteY3" fmla="*/ 1209809 h 1399240"/>
              <a:gd name="connsiteX4" fmla="*/ 4911889 w 4911889"/>
              <a:gd name="connsiteY4" fmla="*/ 1399240 h 1399240"/>
              <a:gd name="connsiteX0" fmla="*/ 0 w 4911889"/>
              <a:gd name="connsiteY0" fmla="*/ 0 h 1427615"/>
              <a:gd name="connsiteX1" fmla="*/ 314325 w 4911889"/>
              <a:gd name="connsiteY1" fmla="*/ 142675 h 1427615"/>
              <a:gd name="connsiteX2" fmla="*/ 514350 w 4911889"/>
              <a:gd name="connsiteY2" fmla="*/ 866575 h 1427615"/>
              <a:gd name="connsiteX3" fmla="*/ 2511552 w 4911889"/>
              <a:gd name="connsiteY3" fmla="*/ 1238184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314325 w 4911889"/>
              <a:gd name="connsiteY1" fmla="*/ 142675 h 1427615"/>
              <a:gd name="connsiteX2" fmla="*/ 514350 w 4911889"/>
              <a:gd name="connsiteY2" fmla="*/ 866575 h 1427615"/>
              <a:gd name="connsiteX3" fmla="*/ 2511552 w 4911889"/>
              <a:gd name="connsiteY3" fmla="*/ 1238184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283566 w 4911889"/>
              <a:gd name="connsiteY1" fmla="*/ 338145 h 1427615"/>
              <a:gd name="connsiteX2" fmla="*/ 514350 w 4911889"/>
              <a:gd name="connsiteY2" fmla="*/ 866575 h 1427615"/>
              <a:gd name="connsiteX3" fmla="*/ 2511552 w 4911889"/>
              <a:gd name="connsiteY3" fmla="*/ 1238184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931654 w 4911889"/>
              <a:gd name="connsiteY1" fmla="*/ 327412 h 1427615"/>
              <a:gd name="connsiteX2" fmla="*/ 514350 w 4911889"/>
              <a:gd name="connsiteY2" fmla="*/ 866575 h 1427615"/>
              <a:gd name="connsiteX3" fmla="*/ 2511552 w 4911889"/>
              <a:gd name="connsiteY3" fmla="*/ 1238184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931654 w 4911889"/>
              <a:gd name="connsiteY1" fmla="*/ 327412 h 1427615"/>
              <a:gd name="connsiteX2" fmla="*/ 1906535 w 4911889"/>
              <a:gd name="connsiteY2" fmla="*/ 752087 h 1427615"/>
              <a:gd name="connsiteX3" fmla="*/ 2511552 w 4911889"/>
              <a:gd name="connsiteY3" fmla="*/ 1238184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931654 w 4911889"/>
              <a:gd name="connsiteY1" fmla="*/ 327412 h 1427615"/>
              <a:gd name="connsiteX2" fmla="*/ 1906535 w 4911889"/>
              <a:gd name="connsiteY2" fmla="*/ 752087 h 1427615"/>
              <a:gd name="connsiteX3" fmla="*/ 3279653 w 4911889"/>
              <a:gd name="connsiteY3" fmla="*/ 1023518 h 1427615"/>
              <a:gd name="connsiteX4" fmla="*/ 4911889 w 4911889"/>
              <a:gd name="connsiteY4" fmla="*/ 1427615 h 1427615"/>
              <a:gd name="connsiteX0" fmla="*/ 0 w 4911889"/>
              <a:gd name="connsiteY0" fmla="*/ 0 h 1427615"/>
              <a:gd name="connsiteX1" fmla="*/ 1906535 w 4911889"/>
              <a:gd name="connsiteY1" fmla="*/ 752087 h 1427615"/>
              <a:gd name="connsiteX2" fmla="*/ 3279653 w 4911889"/>
              <a:gd name="connsiteY2" fmla="*/ 1023518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1906535 w 4911889"/>
              <a:gd name="connsiteY1" fmla="*/ 752087 h 1427615"/>
              <a:gd name="connsiteX2" fmla="*/ 3279653 w 4911889"/>
              <a:gd name="connsiteY2" fmla="*/ 1023518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1680090 w 4911889"/>
              <a:gd name="connsiteY1" fmla="*/ 786735 h 1427615"/>
              <a:gd name="connsiteX2" fmla="*/ 3279653 w 4911889"/>
              <a:gd name="connsiteY2" fmla="*/ 1023518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1680090 w 4911889"/>
              <a:gd name="connsiteY1" fmla="*/ 786735 h 1427615"/>
              <a:gd name="connsiteX2" fmla="*/ 3279653 w 4911889"/>
              <a:gd name="connsiteY2" fmla="*/ 1023518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279653 w 4911889"/>
              <a:gd name="connsiteY2" fmla="*/ 1023518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279653 w 4911889"/>
              <a:gd name="connsiteY2" fmla="*/ 1171339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279653 w 4911889"/>
              <a:gd name="connsiteY2" fmla="*/ 1171339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279653 w 4911889"/>
              <a:gd name="connsiteY2" fmla="*/ 1171339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343435 w 4911889"/>
              <a:gd name="connsiteY2" fmla="*/ 1153421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13099 w 4911889"/>
              <a:gd name="connsiteY1" fmla="*/ 655944 h 1427615"/>
              <a:gd name="connsiteX2" fmla="*/ 3917470 w 4911889"/>
              <a:gd name="connsiteY2" fmla="*/ 978725 h 1427615"/>
              <a:gd name="connsiteX3" fmla="*/ 4911889 w 4911889"/>
              <a:gd name="connsiteY3" fmla="*/ 1427615 h 1427615"/>
              <a:gd name="connsiteX0" fmla="*/ 0 w 4911889"/>
              <a:gd name="connsiteY0" fmla="*/ 0 h 1427615"/>
              <a:gd name="connsiteX1" fmla="*/ 2025856 w 4911889"/>
              <a:gd name="connsiteY1" fmla="*/ 566356 h 1427615"/>
              <a:gd name="connsiteX2" fmla="*/ 3917470 w 4911889"/>
              <a:gd name="connsiteY2" fmla="*/ 978725 h 1427615"/>
              <a:gd name="connsiteX3" fmla="*/ 4911889 w 4911889"/>
              <a:gd name="connsiteY3" fmla="*/ 1427615 h 142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889" h="1427615">
                <a:moveTo>
                  <a:pt x="0" y="0"/>
                </a:moveTo>
                <a:cubicBezTo>
                  <a:pt x="1051875" y="180980"/>
                  <a:pt x="1372944" y="403235"/>
                  <a:pt x="2025856" y="566356"/>
                </a:cubicBezTo>
                <a:cubicBezTo>
                  <a:pt x="2678768" y="729477"/>
                  <a:pt x="3235574" y="777712"/>
                  <a:pt x="3917470" y="978725"/>
                </a:cubicBezTo>
                <a:cubicBezTo>
                  <a:pt x="4572219" y="1144928"/>
                  <a:pt x="4395342" y="1427526"/>
                  <a:pt x="4911889" y="1427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8" name="Freeform 17"/>
          <p:cNvSpPr/>
          <p:nvPr/>
        </p:nvSpPr>
        <p:spPr>
          <a:xfrm>
            <a:off x="3352679" y="2523881"/>
            <a:ext cx="427249" cy="40167"/>
          </a:xfrm>
          <a:custGeom>
            <a:avLst/>
            <a:gdLst>
              <a:gd name="connsiteX0" fmla="*/ 0 w 714375"/>
              <a:gd name="connsiteY0" fmla="*/ 5953 h 66351"/>
              <a:gd name="connsiteX1" fmla="*/ 171450 w 714375"/>
              <a:gd name="connsiteY1" fmla="*/ 5953 h 66351"/>
              <a:gd name="connsiteX2" fmla="*/ 228600 w 714375"/>
              <a:gd name="connsiteY2" fmla="*/ 63103 h 66351"/>
              <a:gd name="connsiteX3" fmla="*/ 371475 w 714375"/>
              <a:gd name="connsiteY3" fmla="*/ 53578 h 66351"/>
              <a:gd name="connsiteX4" fmla="*/ 476250 w 714375"/>
              <a:gd name="connsiteY4" fmla="*/ 5953 h 66351"/>
              <a:gd name="connsiteX5" fmla="*/ 523875 w 714375"/>
              <a:gd name="connsiteY5" fmla="*/ 5953 h 66351"/>
              <a:gd name="connsiteX6" fmla="*/ 609600 w 714375"/>
              <a:gd name="connsiteY6" fmla="*/ 53578 h 66351"/>
              <a:gd name="connsiteX7" fmla="*/ 714375 w 714375"/>
              <a:gd name="connsiteY7" fmla="*/ 53578 h 6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375" h="66351">
                <a:moveTo>
                  <a:pt x="0" y="5953"/>
                </a:moveTo>
                <a:cubicBezTo>
                  <a:pt x="66675" y="1190"/>
                  <a:pt x="133350" y="-3572"/>
                  <a:pt x="171450" y="5953"/>
                </a:cubicBezTo>
                <a:cubicBezTo>
                  <a:pt x="209550" y="15478"/>
                  <a:pt x="195263" y="55166"/>
                  <a:pt x="228600" y="63103"/>
                </a:cubicBezTo>
                <a:cubicBezTo>
                  <a:pt x="261937" y="71040"/>
                  <a:pt x="330200" y="63103"/>
                  <a:pt x="371475" y="53578"/>
                </a:cubicBezTo>
                <a:cubicBezTo>
                  <a:pt x="412750" y="44053"/>
                  <a:pt x="450850" y="13890"/>
                  <a:pt x="476250" y="5953"/>
                </a:cubicBezTo>
                <a:cubicBezTo>
                  <a:pt x="501650" y="-1984"/>
                  <a:pt x="501650" y="-1985"/>
                  <a:pt x="523875" y="5953"/>
                </a:cubicBezTo>
                <a:cubicBezTo>
                  <a:pt x="546100" y="13891"/>
                  <a:pt x="577850" y="45641"/>
                  <a:pt x="609600" y="53578"/>
                </a:cubicBezTo>
                <a:cubicBezTo>
                  <a:pt x="641350" y="61515"/>
                  <a:pt x="677862" y="57546"/>
                  <a:pt x="714375" y="53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422332" y="3103825"/>
            <a:ext cx="0" cy="642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92369" y="3758540"/>
            <a:ext cx="119192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050" dirty="0">
                <a:solidFill>
                  <a:srgbClr val="FF0000"/>
                </a:solidFill>
              </a:rPr>
              <a:t>LOCAL 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</a:rPr>
              <a:t>TIME REFERENCE PLANE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43510" y="3180334"/>
            <a:ext cx="490862" cy="49443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</a:rPr>
              <a:t>UTC1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8625" y="3146861"/>
            <a:ext cx="546879" cy="5508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</a:rPr>
              <a:t>PDA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3422" y="3391690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2041" y="3391690"/>
            <a:ext cx="26584" cy="6790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1201" y="3201374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51201" y="3293185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1201" y="3384995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1201" y="3476806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1201" y="3568617"/>
            <a:ext cx="27534" cy="688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3" idx="3"/>
            <a:endCxn id="24" idx="1"/>
          </p:cNvCxnSpPr>
          <p:nvPr/>
        </p:nvCxnSpPr>
        <p:spPr>
          <a:xfrm flipV="1">
            <a:off x="760957" y="3425163"/>
            <a:ext cx="111084" cy="95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258683" y="2208282"/>
            <a:ext cx="365536" cy="1192583"/>
          </a:xfrm>
          <a:custGeom>
            <a:avLst/>
            <a:gdLst>
              <a:gd name="connsiteX0" fmla="*/ 407382 w 610582"/>
              <a:gd name="connsiteY0" fmla="*/ 0 h 1978527"/>
              <a:gd name="connsiteX1" fmla="*/ 6329 w 610582"/>
              <a:gd name="connsiteY1" fmla="*/ 363621 h 1978527"/>
              <a:gd name="connsiteX2" fmla="*/ 193487 w 610582"/>
              <a:gd name="connsiteY2" fmla="*/ 1042737 h 1978527"/>
              <a:gd name="connsiteX3" fmla="*/ 610582 w 610582"/>
              <a:gd name="connsiteY3" fmla="*/ 1978527 h 1978527"/>
              <a:gd name="connsiteX0" fmla="*/ 406185 w 609385"/>
              <a:gd name="connsiteY0" fmla="*/ 0 h 1978527"/>
              <a:gd name="connsiteX1" fmla="*/ 5132 w 609385"/>
              <a:gd name="connsiteY1" fmla="*/ 363621 h 1978527"/>
              <a:gd name="connsiteX2" fmla="*/ 192290 w 609385"/>
              <a:gd name="connsiteY2" fmla="*/ 1042737 h 1978527"/>
              <a:gd name="connsiteX3" fmla="*/ 384796 w 609385"/>
              <a:gd name="connsiteY3" fmla="*/ 1481221 h 1978527"/>
              <a:gd name="connsiteX4" fmla="*/ 609385 w 609385"/>
              <a:gd name="connsiteY4" fmla="*/ 1978527 h 1978527"/>
              <a:gd name="connsiteX0" fmla="*/ 406185 w 609385"/>
              <a:gd name="connsiteY0" fmla="*/ 0 h 1978527"/>
              <a:gd name="connsiteX1" fmla="*/ 5132 w 609385"/>
              <a:gd name="connsiteY1" fmla="*/ 363621 h 1978527"/>
              <a:gd name="connsiteX2" fmla="*/ 192290 w 609385"/>
              <a:gd name="connsiteY2" fmla="*/ 1042737 h 1978527"/>
              <a:gd name="connsiteX3" fmla="*/ 384796 w 609385"/>
              <a:gd name="connsiteY3" fmla="*/ 1481221 h 1978527"/>
              <a:gd name="connsiteX4" fmla="*/ 529174 w 609385"/>
              <a:gd name="connsiteY4" fmla="*/ 1475874 h 1978527"/>
              <a:gd name="connsiteX5" fmla="*/ 609385 w 609385"/>
              <a:gd name="connsiteY5" fmla="*/ 1978527 h 1978527"/>
              <a:gd name="connsiteX0" fmla="*/ 406185 w 609385"/>
              <a:gd name="connsiteY0" fmla="*/ 0 h 1978527"/>
              <a:gd name="connsiteX1" fmla="*/ 5132 w 609385"/>
              <a:gd name="connsiteY1" fmla="*/ 363621 h 1978527"/>
              <a:gd name="connsiteX2" fmla="*/ 192290 w 609385"/>
              <a:gd name="connsiteY2" fmla="*/ 1042737 h 1978527"/>
              <a:gd name="connsiteX3" fmla="*/ 384796 w 609385"/>
              <a:gd name="connsiteY3" fmla="*/ 1481221 h 1978527"/>
              <a:gd name="connsiteX4" fmla="*/ 529174 w 609385"/>
              <a:gd name="connsiteY4" fmla="*/ 1475874 h 1978527"/>
              <a:gd name="connsiteX5" fmla="*/ 609385 w 609385"/>
              <a:gd name="connsiteY5" fmla="*/ 1978527 h 1978527"/>
              <a:gd name="connsiteX0" fmla="*/ 406185 w 609385"/>
              <a:gd name="connsiteY0" fmla="*/ 0 h 1978527"/>
              <a:gd name="connsiteX1" fmla="*/ 5132 w 609385"/>
              <a:gd name="connsiteY1" fmla="*/ 363621 h 1978527"/>
              <a:gd name="connsiteX2" fmla="*/ 192290 w 609385"/>
              <a:gd name="connsiteY2" fmla="*/ 1042737 h 1978527"/>
              <a:gd name="connsiteX3" fmla="*/ 384796 w 609385"/>
              <a:gd name="connsiteY3" fmla="*/ 1481221 h 1978527"/>
              <a:gd name="connsiteX4" fmla="*/ 609385 w 609385"/>
              <a:gd name="connsiteY4" fmla="*/ 1978527 h 1978527"/>
              <a:gd name="connsiteX0" fmla="*/ 406185 w 609385"/>
              <a:gd name="connsiteY0" fmla="*/ 0 h 1978527"/>
              <a:gd name="connsiteX1" fmla="*/ 5132 w 609385"/>
              <a:gd name="connsiteY1" fmla="*/ 363621 h 1978527"/>
              <a:gd name="connsiteX2" fmla="*/ 192290 w 609385"/>
              <a:gd name="connsiteY2" fmla="*/ 1042737 h 1978527"/>
              <a:gd name="connsiteX3" fmla="*/ 384796 w 609385"/>
              <a:gd name="connsiteY3" fmla="*/ 1481221 h 1978527"/>
              <a:gd name="connsiteX4" fmla="*/ 609385 w 609385"/>
              <a:gd name="connsiteY4" fmla="*/ 1978527 h 1978527"/>
              <a:gd name="connsiteX0" fmla="*/ 407382 w 610582"/>
              <a:gd name="connsiteY0" fmla="*/ 0 h 1978527"/>
              <a:gd name="connsiteX1" fmla="*/ 6329 w 610582"/>
              <a:gd name="connsiteY1" fmla="*/ 363621 h 1978527"/>
              <a:gd name="connsiteX2" fmla="*/ 193487 w 610582"/>
              <a:gd name="connsiteY2" fmla="*/ 1042737 h 1978527"/>
              <a:gd name="connsiteX3" fmla="*/ 610582 w 610582"/>
              <a:gd name="connsiteY3" fmla="*/ 1978527 h 1978527"/>
              <a:gd name="connsiteX0" fmla="*/ 407382 w 610582"/>
              <a:gd name="connsiteY0" fmla="*/ 0 h 1978527"/>
              <a:gd name="connsiteX1" fmla="*/ 6329 w 610582"/>
              <a:gd name="connsiteY1" fmla="*/ 363621 h 1978527"/>
              <a:gd name="connsiteX2" fmla="*/ 193487 w 610582"/>
              <a:gd name="connsiteY2" fmla="*/ 1042737 h 1978527"/>
              <a:gd name="connsiteX3" fmla="*/ 610582 w 610582"/>
              <a:gd name="connsiteY3" fmla="*/ 1978527 h 1978527"/>
              <a:gd name="connsiteX0" fmla="*/ 408065 w 611265"/>
              <a:gd name="connsiteY0" fmla="*/ 0 h 1978527"/>
              <a:gd name="connsiteX1" fmla="*/ 7012 w 611265"/>
              <a:gd name="connsiteY1" fmla="*/ 363621 h 1978527"/>
              <a:gd name="connsiteX2" fmla="*/ 194170 w 611265"/>
              <a:gd name="connsiteY2" fmla="*/ 1042737 h 1978527"/>
              <a:gd name="connsiteX3" fmla="*/ 611265 w 611265"/>
              <a:gd name="connsiteY3" fmla="*/ 1978527 h 197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65" h="1978527">
                <a:moveTo>
                  <a:pt x="408065" y="0"/>
                </a:moveTo>
                <a:cubicBezTo>
                  <a:pt x="225363" y="94916"/>
                  <a:pt x="42661" y="189832"/>
                  <a:pt x="7012" y="363621"/>
                </a:cubicBezTo>
                <a:cubicBezTo>
                  <a:pt x="-28637" y="537411"/>
                  <a:pt x="77419" y="800323"/>
                  <a:pt x="194170" y="1042737"/>
                </a:cubicBezTo>
                <a:cubicBezTo>
                  <a:pt x="310921" y="1285151"/>
                  <a:pt x="604580" y="1585718"/>
                  <a:pt x="611265" y="1978527"/>
                </a:cubicBez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3621845" y="2088753"/>
            <a:ext cx="769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Antenna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INTDLY1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3" name="Freeform 32"/>
          <p:cNvSpPr/>
          <p:nvPr/>
        </p:nvSpPr>
        <p:spPr>
          <a:xfrm>
            <a:off x="1481326" y="3603046"/>
            <a:ext cx="1746664" cy="888071"/>
          </a:xfrm>
          <a:custGeom>
            <a:avLst/>
            <a:gdLst>
              <a:gd name="connsiteX0" fmla="*/ 124551 w 4346273"/>
              <a:gd name="connsiteY0" fmla="*/ 20878 h 3745563"/>
              <a:gd name="connsiteX1" fmla="*/ 132300 w 4346273"/>
              <a:gd name="connsiteY1" fmla="*/ 346342 h 3745563"/>
              <a:gd name="connsiteX2" fmla="*/ 1480652 w 4346273"/>
              <a:gd name="connsiteY2" fmla="*/ 2407617 h 3745563"/>
              <a:gd name="connsiteX3" fmla="*/ 3991378 w 4346273"/>
              <a:gd name="connsiteY3" fmla="*/ 3686227 h 3745563"/>
              <a:gd name="connsiteX4" fmla="*/ 4270347 w 4346273"/>
              <a:gd name="connsiteY4" fmla="*/ 3415007 h 3745563"/>
              <a:gd name="connsiteX0" fmla="*/ 124551 w 4270347"/>
              <a:gd name="connsiteY0" fmla="*/ 20878 h 3756491"/>
              <a:gd name="connsiteX1" fmla="*/ 132300 w 4270347"/>
              <a:gd name="connsiteY1" fmla="*/ 346342 h 3756491"/>
              <a:gd name="connsiteX2" fmla="*/ 1480652 w 4270347"/>
              <a:gd name="connsiteY2" fmla="*/ 2407617 h 3756491"/>
              <a:gd name="connsiteX3" fmla="*/ 3991378 w 4270347"/>
              <a:gd name="connsiteY3" fmla="*/ 3686227 h 3756491"/>
              <a:gd name="connsiteX4" fmla="*/ 4270347 w 4270347"/>
              <a:gd name="connsiteY4" fmla="*/ 3415007 h 3756491"/>
              <a:gd name="connsiteX0" fmla="*/ 124551 w 4270347"/>
              <a:gd name="connsiteY0" fmla="*/ 20878 h 3583262"/>
              <a:gd name="connsiteX1" fmla="*/ 132300 w 4270347"/>
              <a:gd name="connsiteY1" fmla="*/ 346342 h 3583262"/>
              <a:gd name="connsiteX2" fmla="*/ 1480652 w 4270347"/>
              <a:gd name="connsiteY2" fmla="*/ 2407617 h 3583262"/>
              <a:gd name="connsiteX3" fmla="*/ 3193215 w 4270347"/>
              <a:gd name="connsiteY3" fmla="*/ 3399508 h 3583262"/>
              <a:gd name="connsiteX4" fmla="*/ 4270347 w 4270347"/>
              <a:gd name="connsiteY4" fmla="*/ 3415007 h 3583262"/>
              <a:gd name="connsiteX0" fmla="*/ 124551 w 4270347"/>
              <a:gd name="connsiteY0" fmla="*/ 20878 h 3613612"/>
              <a:gd name="connsiteX1" fmla="*/ 132300 w 4270347"/>
              <a:gd name="connsiteY1" fmla="*/ 346342 h 3613612"/>
              <a:gd name="connsiteX2" fmla="*/ 1480652 w 4270347"/>
              <a:gd name="connsiteY2" fmla="*/ 2407617 h 3613612"/>
              <a:gd name="connsiteX3" fmla="*/ 3301703 w 4270347"/>
              <a:gd name="connsiteY3" fmla="*/ 3469251 h 3613612"/>
              <a:gd name="connsiteX4" fmla="*/ 4270347 w 4270347"/>
              <a:gd name="connsiteY4" fmla="*/ 3415007 h 3613612"/>
              <a:gd name="connsiteX0" fmla="*/ 124551 w 4270347"/>
              <a:gd name="connsiteY0" fmla="*/ 0 h 3592734"/>
              <a:gd name="connsiteX1" fmla="*/ 132300 w 4270347"/>
              <a:gd name="connsiteY1" fmla="*/ 325464 h 3592734"/>
              <a:gd name="connsiteX2" fmla="*/ 1480652 w 4270347"/>
              <a:gd name="connsiteY2" fmla="*/ 2386739 h 3592734"/>
              <a:gd name="connsiteX3" fmla="*/ 3301703 w 4270347"/>
              <a:gd name="connsiteY3" fmla="*/ 3448373 h 3592734"/>
              <a:gd name="connsiteX4" fmla="*/ 4270347 w 4270347"/>
              <a:gd name="connsiteY4" fmla="*/ 3394129 h 3592734"/>
              <a:gd name="connsiteX0" fmla="*/ 52590 w 4198386"/>
              <a:gd name="connsiteY0" fmla="*/ 0 h 3592734"/>
              <a:gd name="connsiteX1" fmla="*/ 230820 w 4198386"/>
              <a:gd name="connsiteY1" fmla="*/ 387457 h 3592734"/>
              <a:gd name="connsiteX2" fmla="*/ 1408691 w 4198386"/>
              <a:gd name="connsiteY2" fmla="*/ 2386739 h 3592734"/>
              <a:gd name="connsiteX3" fmla="*/ 3229742 w 4198386"/>
              <a:gd name="connsiteY3" fmla="*/ 3448373 h 3592734"/>
              <a:gd name="connsiteX4" fmla="*/ 4198386 w 4198386"/>
              <a:gd name="connsiteY4" fmla="*/ 3394129 h 3592734"/>
              <a:gd name="connsiteX0" fmla="*/ 0 w 4145796"/>
              <a:gd name="connsiteY0" fmla="*/ 137407 h 3730141"/>
              <a:gd name="connsiteX1" fmla="*/ 178230 w 4145796"/>
              <a:gd name="connsiteY1" fmla="*/ 524864 h 3730141"/>
              <a:gd name="connsiteX2" fmla="*/ 1356101 w 4145796"/>
              <a:gd name="connsiteY2" fmla="*/ 2524146 h 3730141"/>
              <a:gd name="connsiteX3" fmla="*/ 3177152 w 4145796"/>
              <a:gd name="connsiteY3" fmla="*/ 3585780 h 3730141"/>
              <a:gd name="connsiteX4" fmla="*/ 4145796 w 4145796"/>
              <a:gd name="connsiteY4" fmla="*/ 3531536 h 3730141"/>
              <a:gd name="connsiteX0" fmla="*/ 0 w 4145796"/>
              <a:gd name="connsiteY0" fmla="*/ 0 h 3592734"/>
              <a:gd name="connsiteX1" fmla="*/ 178230 w 4145796"/>
              <a:gd name="connsiteY1" fmla="*/ 387457 h 3592734"/>
              <a:gd name="connsiteX2" fmla="*/ 1356101 w 4145796"/>
              <a:gd name="connsiteY2" fmla="*/ 2386739 h 3592734"/>
              <a:gd name="connsiteX3" fmla="*/ 3177152 w 4145796"/>
              <a:gd name="connsiteY3" fmla="*/ 3448373 h 3592734"/>
              <a:gd name="connsiteX4" fmla="*/ 4145796 w 4145796"/>
              <a:gd name="connsiteY4" fmla="*/ 3394129 h 3592734"/>
              <a:gd name="connsiteX0" fmla="*/ 0 w 4145796"/>
              <a:gd name="connsiteY0" fmla="*/ 0 h 3592734"/>
              <a:gd name="connsiteX1" fmla="*/ 178230 w 4145796"/>
              <a:gd name="connsiteY1" fmla="*/ 387457 h 3592734"/>
              <a:gd name="connsiteX2" fmla="*/ 1356101 w 4145796"/>
              <a:gd name="connsiteY2" fmla="*/ 2386739 h 3592734"/>
              <a:gd name="connsiteX3" fmla="*/ 3177152 w 4145796"/>
              <a:gd name="connsiteY3" fmla="*/ 3448373 h 3592734"/>
              <a:gd name="connsiteX4" fmla="*/ 4145796 w 4145796"/>
              <a:gd name="connsiteY4" fmla="*/ 3394129 h 3592734"/>
              <a:gd name="connsiteX0" fmla="*/ 0 w 4145796"/>
              <a:gd name="connsiteY0" fmla="*/ 0 h 3592734"/>
              <a:gd name="connsiteX1" fmla="*/ 1356101 w 4145796"/>
              <a:gd name="connsiteY1" fmla="*/ 2386739 h 3592734"/>
              <a:gd name="connsiteX2" fmla="*/ 3177152 w 4145796"/>
              <a:gd name="connsiteY2" fmla="*/ 3448373 h 3592734"/>
              <a:gd name="connsiteX3" fmla="*/ 4145796 w 4145796"/>
              <a:gd name="connsiteY3" fmla="*/ 3394129 h 3592734"/>
              <a:gd name="connsiteX0" fmla="*/ 0 w 4145796"/>
              <a:gd name="connsiteY0" fmla="*/ 0 h 3592734"/>
              <a:gd name="connsiteX1" fmla="*/ 1356101 w 4145796"/>
              <a:gd name="connsiteY1" fmla="*/ 2386739 h 3592734"/>
              <a:gd name="connsiteX2" fmla="*/ 3177152 w 4145796"/>
              <a:gd name="connsiteY2" fmla="*/ 3448373 h 3592734"/>
              <a:gd name="connsiteX3" fmla="*/ 4145796 w 4145796"/>
              <a:gd name="connsiteY3" fmla="*/ 3394129 h 359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796" h="3592734">
                <a:moveTo>
                  <a:pt x="0" y="0"/>
                </a:moveTo>
                <a:cubicBezTo>
                  <a:pt x="282521" y="497237"/>
                  <a:pt x="826576" y="1812010"/>
                  <a:pt x="1356101" y="2386739"/>
                </a:cubicBezTo>
                <a:cubicBezTo>
                  <a:pt x="2458804" y="3462055"/>
                  <a:pt x="2712203" y="3280475"/>
                  <a:pt x="3177152" y="3448373"/>
                </a:cubicBezTo>
                <a:cubicBezTo>
                  <a:pt x="3642101" y="3616271"/>
                  <a:pt x="4029559" y="3683430"/>
                  <a:pt x="4145796" y="3394129"/>
                </a:cubicBezTo>
              </a:path>
            </a:pathLst>
          </a:custGeom>
          <a:noFill/>
          <a:ln w="12700">
            <a:solidFill>
              <a:srgbClr val="7CBF33"/>
            </a:solidFill>
            <a:prstDash val="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 rot="2011589">
            <a:off x="1798647" y="4014353"/>
            <a:ext cx="6703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 b="1" dirty="0">
                <a:solidFill>
                  <a:srgbClr val="7CBF33"/>
                </a:solidFill>
              </a:rPr>
              <a:t>REFDLY1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227990" y="4226540"/>
            <a:ext cx="0" cy="21222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22320" y="3426686"/>
            <a:ext cx="1899" cy="27734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flipH="1">
            <a:off x="5155833" y="2019895"/>
            <a:ext cx="3812745" cy="2879394"/>
            <a:chOff x="289230" y="1355606"/>
            <a:chExt cx="3812745" cy="2879394"/>
          </a:xfrm>
        </p:grpSpPr>
        <p:sp>
          <p:nvSpPr>
            <p:cNvPr id="38" name="Rectangle 37"/>
            <p:cNvSpPr/>
            <p:nvPr/>
          </p:nvSpPr>
          <p:spPr>
            <a:xfrm>
              <a:off x="2800250" y="3287674"/>
              <a:ext cx="27534" cy="688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27783" y="2781759"/>
              <a:ext cx="1262759" cy="14402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TextBox 17"/>
            <p:cNvSpPr txBox="1">
              <a:spLocks noChangeArrowheads="1"/>
            </p:cNvSpPr>
            <p:nvPr/>
          </p:nvSpPr>
          <p:spPr bwMode="auto">
            <a:xfrm>
              <a:off x="2408130" y="3346353"/>
              <a:ext cx="444649" cy="23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50" dirty="0" err="1"/>
                <a:t>PPSin</a:t>
              </a:r>
              <a:endParaRPr lang="en-US" sz="1050" dirty="0"/>
            </a:p>
          </p:txBody>
        </p: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3300566" y="3585103"/>
              <a:ext cx="801409" cy="38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50" dirty="0" err="1"/>
                <a:t>rcvr</a:t>
              </a:r>
              <a:r>
                <a:rPr lang="en-US" sz="1050" dirty="0"/>
                <a:t> time ref</a:t>
              </a:r>
            </a:p>
            <a:p>
              <a:r>
                <a:rPr lang="en-US" sz="1050" dirty="0"/>
                <a:t>(</a:t>
              </a:r>
              <a:r>
                <a:rPr lang="en-US" sz="1050" dirty="0" err="1"/>
                <a:t>PPSout</a:t>
              </a:r>
              <a:r>
                <a:rPr lang="en-US" sz="1050" dirty="0"/>
                <a:t>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3653698" y="2731318"/>
              <a:ext cx="27734" cy="67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3049953" y="2735854"/>
              <a:ext cx="582503" cy="23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50" dirty="0"/>
                <a:t>antenna</a:t>
              </a:r>
            </a:p>
          </p:txBody>
        </p:sp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3514231" y="1484933"/>
              <a:ext cx="153810" cy="437057"/>
              <a:chOff x="2030278" y="1371600"/>
              <a:chExt cx="340963" cy="968644"/>
            </a:xfrm>
          </p:grpSpPr>
          <p:sp>
            <p:nvSpPr>
              <p:cNvPr id="69" name="Isosceles Triangle 68"/>
              <p:cNvSpPr/>
              <p:nvPr/>
            </p:nvSpPr>
            <p:spPr>
              <a:xfrm flipV="1">
                <a:off x="2030278" y="1371600"/>
                <a:ext cx="340963" cy="326414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/>
              </a:p>
            </p:txBody>
          </p:sp>
          <p:cxnSp>
            <p:nvCxnSpPr>
              <p:cNvPr id="70" name="Straight Connector 69"/>
              <p:cNvCxnSpPr>
                <a:stCxn id="69" idx="0"/>
              </p:cNvCxnSpPr>
              <p:nvPr/>
            </p:nvCxnSpPr>
            <p:spPr>
              <a:xfrm flipH="1">
                <a:off x="2200759" y="1698014"/>
                <a:ext cx="0" cy="6422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 rot="3583318">
              <a:off x="3243925" y="2182837"/>
              <a:ext cx="69442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50" b="1" dirty="0">
                  <a:solidFill>
                    <a:srgbClr val="7CBF33"/>
                  </a:solidFill>
                </a:rPr>
                <a:t>CABDLY2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069891" y="3059104"/>
              <a:ext cx="974066" cy="525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18900000" algn="b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Symbol"/>
                </a:rPr>
                <a:t>t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INTDLY2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47" name="Straight Arrow Connector 46"/>
            <p:cNvCxnSpPr>
              <a:stCxn id="38" idx="3"/>
            </p:cNvCxnSpPr>
            <p:nvPr/>
          </p:nvCxnSpPr>
          <p:spPr>
            <a:xfrm>
              <a:off x="2827783" y="3322103"/>
              <a:ext cx="242108" cy="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14972" y="3981084"/>
              <a:ext cx="554960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RCVR2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527046" y="2866308"/>
              <a:ext cx="1273203" cy="455795"/>
            </a:xfrm>
            <a:custGeom>
              <a:avLst/>
              <a:gdLst>
                <a:gd name="connsiteX0" fmla="*/ 0 w 5334000"/>
                <a:gd name="connsiteY0" fmla="*/ 61484 h 1663661"/>
                <a:gd name="connsiteX1" fmla="*/ 247650 w 5334000"/>
                <a:gd name="connsiteY1" fmla="*/ 71009 h 1663661"/>
                <a:gd name="connsiteX2" fmla="*/ 723900 w 5334000"/>
                <a:gd name="connsiteY2" fmla="*/ 775859 h 1663661"/>
                <a:gd name="connsiteX3" fmla="*/ 2105025 w 5334000"/>
                <a:gd name="connsiteY3" fmla="*/ 1652159 h 1663661"/>
                <a:gd name="connsiteX4" fmla="*/ 3895725 w 5334000"/>
                <a:gd name="connsiteY4" fmla="*/ 1290209 h 1663661"/>
                <a:gd name="connsiteX5" fmla="*/ 4943475 w 5334000"/>
                <a:gd name="connsiteY5" fmla="*/ 1490234 h 1663661"/>
                <a:gd name="connsiteX6" fmla="*/ 5334000 w 5334000"/>
                <a:gd name="connsiteY6" fmla="*/ 1366409 h 1663661"/>
                <a:gd name="connsiteX0" fmla="*/ 0 w 5334000"/>
                <a:gd name="connsiteY0" fmla="*/ 70130 h 1667954"/>
                <a:gd name="connsiteX1" fmla="*/ 247650 w 5334000"/>
                <a:gd name="connsiteY1" fmla="*/ 79655 h 1667954"/>
                <a:gd name="connsiteX2" fmla="*/ 514350 w 5334000"/>
                <a:gd name="connsiteY2" fmla="*/ 908330 h 1667954"/>
                <a:gd name="connsiteX3" fmla="*/ 2105025 w 5334000"/>
                <a:gd name="connsiteY3" fmla="*/ 1660805 h 1667954"/>
                <a:gd name="connsiteX4" fmla="*/ 3895725 w 5334000"/>
                <a:gd name="connsiteY4" fmla="*/ 1298855 h 1667954"/>
                <a:gd name="connsiteX5" fmla="*/ 4943475 w 5334000"/>
                <a:gd name="connsiteY5" fmla="*/ 1498880 h 1667954"/>
                <a:gd name="connsiteX6" fmla="*/ 5334000 w 5334000"/>
                <a:gd name="connsiteY6" fmla="*/ 1375055 h 1667954"/>
                <a:gd name="connsiteX0" fmla="*/ 0 w 5334000"/>
                <a:gd name="connsiteY0" fmla="*/ 25898 h 1623722"/>
                <a:gd name="connsiteX1" fmla="*/ 314325 w 5334000"/>
                <a:gd name="connsiteY1" fmla="*/ 140198 h 1623722"/>
                <a:gd name="connsiteX2" fmla="*/ 514350 w 5334000"/>
                <a:gd name="connsiteY2" fmla="*/ 864098 h 1623722"/>
                <a:gd name="connsiteX3" fmla="*/ 2105025 w 5334000"/>
                <a:gd name="connsiteY3" fmla="*/ 1616573 h 1623722"/>
                <a:gd name="connsiteX4" fmla="*/ 3895725 w 5334000"/>
                <a:gd name="connsiteY4" fmla="*/ 1254623 h 1623722"/>
                <a:gd name="connsiteX5" fmla="*/ 4943475 w 5334000"/>
                <a:gd name="connsiteY5" fmla="*/ 1454648 h 1623722"/>
                <a:gd name="connsiteX6" fmla="*/ 5334000 w 5334000"/>
                <a:gd name="connsiteY6" fmla="*/ 1330823 h 1623722"/>
                <a:gd name="connsiteX0" fmla="*/ 0 w 4943475"/>
                <a:gd name="connsiteY0" fmla="*/ 25898 h 1623722"/>
                <a:gd name="connsiteX1" fmla="*/ 314325 w 4943475"/>
                <a:gd name="connsiteY1" fmla="*/ 140198 h 1623722"/>
                <a:gd name="connsiteX2" fmla="*/ 514350 w 4943475"/>
                <a:gd name="connsiteY2" fmla="*/ 864098 h 1623722"/>
                <a:gd name="connsiteX3" fmla="*/ 2105025 w 4943475"/>
                <a:gd name="connsiteY3" fmla="*/ 1616573 h 1623722"/>
                <a:gd name="connsiteX4" fmla="*/ 3895725 w 4943475"/>
                <a:gd name="connsiteY4" fmla="*/ 1254623 h 1623722"/>
                <a:gd name="connsiteX5" fmla="*/ 4943475 w 4943475"/>
                <a:gd name="connsiteY5" fmla="*/ 1454648 h 1623722"/>
                <a:gd name="connsiteX0" fmla="*/ 0 w 4881129"/>
                <a:gd name="connsiteY0" fmla="*/ 25898 h 1624169"/>
                <a:gd name="connsiteX1" fmla="*/ 314325 w 4881129"/>
                <a:gd name="connsiteY1" fmla="*/ 140198 h 1624169"/>
                <a:gd name="connsiteX2" fmla="*/ 514350 w 4881129"/>
                <a:gd name="connsiteY2" fmla="*/ 864098 h 1624169"/>
                <a:gd name="connsiteX3" fmla="*/ 2105025 w 4881129"/>
                <a:gd name="connsiteY3" fmla="*/ 1616573 h 1624169"/>
                <a:gd name="connsiteX4" fmla="*/ 3895725 w 4881129"/>
                <a:gd name="connsiteY4" fmla="*/ 1254623 h 1624169"/>
                <a:gd name="connsiteX5" fmla="*/ 4881129 w 4881129"/>
                <a:gd name="connsiteY5" fmla="*/ 1292723 h 1624169"/>
                <a:gd name="connsiteX0" fmla="*/ 0 w 4911889"/>
                <a:gd name="connsiteY0" fmla="*/ 25898 h 1624169"/>
                <a:gd name="connsiteX1" fmla="*/ 314325 w 4911889"/>
                <a:gd name="connsiteY1" fmla="*/ 140198 h 1624169"/>
                <a:gd name="connsiteX2" fmla="*/ 514350 w 4911889"/>
                <a:gd name="connsiteY2" fmla="*/ 864098 h 1624169"/>
                <a:gd name="connsiteX3" fmla="*/ 2105025 w 4911889"/>
                <a:gd name="connsiteY3" fmla="*/ 1616573 h 1624169"/>
                <a:gd name="connsiteX4" fmla="*/ 3895725 w 4911889"/>
                <a:gd name="connsiteY4" fmla="*/ 1254623 h 1624169"/>
                <a:gd name="connsiteX5" fmla="*/ 4911889 w 4911889"/>
                <a:gd name="connsiteY5" fmla="*/ 1425138 h 1624169"/>
                <a:gd name="connsiteX0" fmla="*/ 0 w 4911889"/>
                <a:gd name="connsiteY0" fmla="*/ 25898 h 1624169"/>
                <a:gd name="connsiteX1" fmla="*/ 314325 w 4911889"/>
                <a:gd name="connsiteY1" fmla="*/ 140198 h 1624169"/>
                <a:gd name="connsiteX2" fmla="*/ 514350 w 4911889"/>
                <a:gd name="connsiteY2" fmla="*/ 864098 h 1624169"/>
                <a:gd name="connsiteX3" fmla="*/ 2105025 w 4911889"/>
                <a:gd name="connsiteY3" fmla="*/ 1616573 h 1624169"/>
                <a:gd name="connsiteX4" fmla="*/ 3895725 w 4911889"/>
                <a:gd name="connsiteY4" fmla="*/ 1254623 h 1624169"/>
                <a:gd name="connsiteX5" fmla="*/ 4911889 w 4911889"/>
                <a:gd name="connsiteY5" fmla="*/ 1425138 h 1624169"/>
                <a:gd name="connsiteX0" fmla="*/ 0 w 4911889"/>
                <a:gd name="connsiteY0" fmla="*/ 25898 h 1425138"/>
                <a:gd name="connsiteX1" fmla="*/ 314325 w 4911889"/>
                <a:gd name="connsiteY1" fmla="*/ 140198 h 1425138"/>
                <a:gd name="connsiteX2" fmla="*/ 514350 w 4911889"/>
                <a:gd name="connsiteY2" fmla="*/ 864098 h 1425138"/>
                <a:gd name="connsiteX3" fmla="*/ 3895725 w 4911889"/>
                <a:gd name="connsiteY3" fmla="*/ 1254623 h 1425138"/>
                <a:gd name="connsiteX4" fmla="*/ 4911889 w 4911889"/>
                <a:gd name="connsiteY4" fmla="*/ 1425138 h 1425138"/>
                <a:gd name="connsiteX0" fmla="*/ 0 w 4911889"/>
                <a:gd name="connsiteY0" fmla="*/ 25898 h 1425138"/>
                <a:gd name="connsiteX1" fmla="*/ 314325 w 4911889"/>
                <a:gd name="connsiteY1" fmla="*/ 140198 h 1425138"/>
                <a:gd name="connsiteX2" fmla="*/ 514350 w 4911889"/>
                <a:gd name="connsiteY2" fmla="*/ 864098 h 1425138"/>
                <a:gd name="connsiteX3" fmla="*/ 2511552 w 4911889"/>
                <a:gd name="connsiteY3" fmla="*/ 1235707 h 1425138"/>
                <a:gd name="connsiteX4" fmla="*/ 4911889 w 4911889"/>
                <a:gd name="connsiteY4" fmla="*/ 1425138 h 1425138"/>
                <a:gd name="connsiteX0" fmla="*/ 0 w 4911889"/>
                <a:gd name="connsiteY0" fmla="*/ 25898 h 1425138"/>
                <a:gd name="connsiteX1" fmla="*/ 314325 w 4911889"/>
                <a:gd name="connsiteY1" fmla="*/ 140198 h 1425138"/>
                <a:gd name="connsiteX2" fmla="*/ 514350 w 4911889"/>
                <a:gd name="connsiteY2" fmla="*/ 864098 h 1425138"/>
                <a:gd name="connsiteX3" fmla="*/ 2511552 w 4911889"/>
                <a:gd name="connsiteY3" fmla="*/ 1235707 h 1425138"/>
                <a:gd name="connsiteX4" fmla="*/ 4911889 w 4911889"/>
                <a:gd name="connsiteY4" fmla="*/ 1425138 h 1425138"/>
                <a:gd name="connsiteX0" fmla="*/ 0 w 4911889"/>
                <a:gd name="connsiteY0" fmla="*/ 25898 h 1425138"/>
                <a:gd name="connsiteX1" fmla="*/ 314325 w 4911889"/>
                <a:gd name="connsiteY1" fmla="*/ 140198 h 1425138"/>
                <a:gd name="connsiteX2" fmla="*/ 514350 w 4911889"/>
                <a:gd name="connsiteY2" fmla="*/ 864098 h 1425138"/>
                <a:gd name="connsiteX3" fmla="*/ 2511552 w 4911889"/>
                <a:gd name="connsiteY3" fmla="*/ 1235707 h 1425138"/>
                <a:gd name="connsiteX4" fmla="*/ 4911889 w 4911889"/>
                <a:gd name="connsiteY4" fmla="*/ 1425138 h 1425138"/>
                <a:gd name="connsiteX0" fmla="*/ 0 w 4911889"/>
                <a:gd name="connsiteY0" fmla="*/ 0 h 1399240"/>
                <a:gd name="connsiteX1" fmla="*/ 314325 w 4911889"/>
                <a:gd name="connsiteY1" fmla="*/ 114300 h 1399240"/>
                <a:gd name="connsiteX2" fmla="*/ 514350 w 4911889"/>
                <a:gd name="connsiteY2" fmla="*/ 838200 h 1399240"/>
                <a:gd name="connsiteX3" fmla="*/ 2511552 w 4911889"/>
                <a:gd name="connsiteY3" fmla="*/ 1209809 h 1399240"/>
                <a:gd name="connsiteX4" fmla="*/ 4911889 w 4911889"/>
                <a:gd name="connsiteY4" fmla="*/ 1399240 h 1399240"/>
                <a:gd name="connsiteX0" fmla="*/ 0 w 4911889"/>
                <a:gd name="connsiteY0" fmla="*/ 0 h 1427615"/>
                <a:gd name="connsiteX1" fmla="*/ 314325 w 4911889"/>
                <a:gd name="connsiteY1" fmla="*/ 142675 h 1427615"/>
                <a:gd name="connsiteX2" fmla="*/ 514350 w 4911889"/>
                <a:gd name="connsiteY2" fmla="*/ 866575 h 1427615"/>
                <a:gd name="connsiteX3" fmla="*/ 2511552 w 4911889"/>
                <a:gd name="connsiteY3" fmla="*/ 1238184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314325 w 4911889"/>
                <a:gd name="connsiteY1" fmla="*/ 142675 h 1427615"/>
                <a:gd name="connsiteX2" fmla="*/ 514350 w 4911889"/>
                <a:gd name="connsiteY2" fmla="*/ 866575 h 1427615"/>
                <a:gd name="connsiteX3" fmla="*/ 2511552 w 4911889"/>
                <a:gd name="connsiteY3" fmla="*/ 1238184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283566 w 4911889"/>
                <a:gd name="connsiteY1" fmla="*/ 338145 h 1427615"/>
                <a:gd name="connsiteX2" fmla="*/ 514350 w 4911889"/>
                <a:gd name="connsiteY2" fmla="*/ 866575 h 1427615"/>
                <a:gd name="connsiteX3" fmla="*/ 2511552 w 4911889"/>
                <a:gd name="connsiteY3" fmla="*/ 1238184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931654 w 4911889"/>
                <a:gd name="connsiteY1" fmla="*/ 327412 h 1427615"/>
                <a:gd name="connsiteX2" fmla="*/ 514350 w 4911889"/>
                <a:gd name="connsiteY2" fmla="*/ 866575 h 1427615"/>
                <a:gd name="connsiteX3" fmla="*/ 2511552 w 4911889"/>
                <a:gd name="connsiteY3" fmla="*/ 1238184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931654 w 4911889"/>
                <a:gd name="connsiteY1" fmla="*/ 327412 h 1427615"/>
                <a:gd name="connsiteX2" fmla="*/ 1906535 w 4911889"/>
                <a:gd name="connsiteY2" fmla="*/ 752087 h 1427615"/>
                <a:gd name="connsiteX3" fmla="*/ 2511552 w 4911889"/>
                <a:gd name="connsiteY3" fmla="*/ 1238184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931654 w 4911889"/>
                <a:gd name="connsiteY1" fmla="*/ 327412 h 1427615"/>
                <a:gd name="connsiteX2" fmla="*/ 1906535 w 4911889"/>
                <a:gd name="connsiteY2" fmla="*/ 752087 h 1427615"/>
                <a:gd name="connsiteX3" fmla="*/ 3279653 w 4911889"/>
                <a:gd name="connsiteY3" fmla="*/ 1023518 h 1427615"/>
                <a:gd name="connsiteX4" fmla="*/ 4911889 w 4911889"/>
                <a:gd name="connsiteY4" fmla="*/ 1427615 h 1427615"/>
                <a:gd name="connsiteX0" fmla="*/ 0 w 4911889"/>
                <a:gd name="connsiteY0" fmla="*/ 0 h 1427615"/>
                <a:gd name="connsiteX1" fmla="*/ 1906535 w 4911889"/>
                <a:gd name="connsiteY1" fmla="*/ 752087 h 1427615"/>
                <a:gd name="connsiteX2" fmla="*/ 3279653 w 4911889"/>
                <a:gd name="connsiteY2" fmla="*/ 1023518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1906535 w 4911889"/>
                <a:gd name="connsiteY1" fmla="*/ 752087 h 1427615"/>
                <a:gd name="connsiteX2" fmla="*/ 3279653 w 4911889"/>
                <a:gd name="connsiteY2" fmla="*/ 1023518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1680090 w 4911889"/>
                <a:gd name="connsiteY1" fmla="*/ 786735 h 1427615"/>
                <a:gd name="connsiteX2" fmla="*/ 3279653 w 4911889"/>
                <a:gd name="connsiteY2" fmla="*/ 1023518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1680090 w 4911889"/>
                <a:gd name="connsiteY1" fmla="*/ 786735 h 1427615"/>
                <a:gd name="connsiteX2" fmla="*/ 3279653 w 4911889"/>
                <a:gd name="connsiteY2" fmla="*/ 1023518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279653 w 4911889"/>
                <a:gd name="connsiteY2" fmla="*/ 1023518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279653 w 4911889"/>
                <a:gd name="connsiteY2" fmla="*/ 1171339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279653 w 4911889"/>
                <a:gd name="connsiteY2" fmla="*/ 1171339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279653 w 4911889"/>
                <a:gd name="connsiteY2" fmla="*/ 1171339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343435 w 4911889"/>
                <a:gd name="connsiteY2" fmla="*/ 1153421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13099 w 4911889"/>
                <a:gd name="connsiteY1" fmla="*/ 655944 h 1427615"/>
                <a:gd name="connsiteX2" fmla="*/ 3917470 w 4911889"/>
                <a:gd name="connsiteY2" fmla="*/ 978725 h 1427615"/>
                <a:gd name="connsiteX3" fmla="*/ 4911889 w 4911889"/>
                <a:gd name="connsiteY3" fmla="*/ 1427615 h 1427615"/>
                <a:gd name="connsiteX0" fmla="*/ 0 w 4911889"/>
                <a:gd name="connsiteY0" fmla="*/ 0 h 1427615"/>
                <a:gd name="connsiteX1" fmla="*/ 2025856 w 4911889"/>
                <a:gd name="connsiteY1" fmla="*/ 566356 h 1427615"/>
                <a:gd name="connsiteX2" fmla="*/ 3917470 w 4911889"/>
                <a:gd name="connsiteY2" fmla="*/ 978725 h 1427615"/>
                <a:gd name="connsiteX3" fmla="*/ 4911889 w 4911889"/>
                <a:gd name="connsiteY3" fmla="*/ 1427615 h 14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1889" h="1427615">
                  <a:moveTo>
                    <a:pt x="0" y="0"/>
                  </a:moveTo>
                  <a:cubicBezTo>
                    <a:pt x="1051875" y="180980"/>
                    <a:pt x="1372944" y="403235"/>
                    <a:pt x="2025856" y="566356"/>
                  </a:cubicBezTo>
                  <a:cubicBezTo>
                    <a:pt x="2678768" y="729477"/>
                    <a:pt x="3235574" y="777712"/>
                    <a:pt x="3917470" y="978725"/>
                  </a:cubicBezTo>
                  <a:cubicBezTo>
                    <a:pt x="4572219" y="1144928"/>
                    <a:pt x="4395342" y="1427526"/>
                    <a:pt x="4911889" y="14276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398399" y="1878954"/>
              <a:ext cx="427249" cy="40167"/>
            </a:xfrm>
            <a:custGeom>
              <a:avLst/>
              <a:gdLst>
                <a:gd name="connsiteX0" fmla="*/ 0 w 714375"/>
                <a:gd name="connsiteY0" fmla="*/ 5953 h 66351"/>
                <a:gd name="connsiteX1" fmla="*/ 171450 w 714375"/>
                <a:gd name="connsiteY1" fmla="*/ 5953 h 66351"/>
                <a:gd name="connsiteX2" fmla="*/ 228600 w 714375"/>
                <a:gd name="connsiteY2" fmla="*/ 63103 h 66351"/>
                <a:gd name="connsiteX3" fmla="*/ 371475 w 714375"/>
                <a:gd name="connsiteY3" fmla="*/ 53578 h 66351"/>
                <a:gd name="connsiteX4" fmla="*/ 476250 w 714375"/>
                <a:gd name="connsiteY4" fmla="*/ 5953 h 66351"/>
                <a:gd name="connsiteX5" fmla="*/ 523875 w 714375"/>
                <a:gd name="connsiteY5" fmla="*/ 5953 h 66351"/>
                <a:gd name="connsiteX6" fmla="*/ 609600 w 714375"/>
                <a:gd name="connsiteY6" fmla="*/ 53578 h 66351"/>
                <a:gd name="connsiteX7" fmla="*/ 714375 w 714375"/>
                <a:gd name="connsiteY7" fmla="*/ 53578 h 6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75" h="66351">
                  <a:moveTo>
                    <a:pt x="0" y="5953"/>
                  </a:moveTo>
                  <a:cubicBezTo>
                    <a:pt x="66675" y="1190"/>
                    <a:pt x="133350" y="-3572"/>
                    <a:pt x="171450" y="5953"/>
                  </a:cubicBezTo>
                  <a:cubicBezTo>
                    <a:pt x="209550" y="15478"/>
                    <a:pt x="195263" y="55166"/>
                    <a:pt x="228600" y="63103"/>
                  </a:cubicBezTo>
                  <a:cubicBezTo>
                    <a:pt x="261937" y="71040"/>
                    <a:pt x="330200" y="63103"/>
                    <a:pt x="371475" y="53578"/>
                  </a:cubicBezTo>
                  <a:cubicBezTo>
                    <a:pt x="412750" y="44053"/>
                    <a:pt x="450850" y="13890"/>
                    <a:pt x="476250" y="5953"/>
                  </a:cubicBezTo>
                  <a:cubicBezTo>
                    <a:pt x="501650" y="-1984"/>
                    <a:pt x="501650" y="-1985"/>
                    <a:pt x="523875" y="5953"/>
                  </a:cubicBezTo>
                  <a:cubicBezTo>
                    <a:pt x="546100" y="13891"/>
                    <a:pt x="577850" y="45641"/>
                    <a:pt x="609600" y="53578"/>
                  </a:cubicBezTo>
                  <a:cubicBezTo>
                    <a:pt x="641350" y="61515"/>
                    <a:pt x="677862" y="57546"/>
                    <a:pt x="714375" y="535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1468052" y="2458898"/>
              <a:ext cx="0" cy="6426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13"/>
            <p:cNvSpPr txBox="1">
              <a:spLocks noChangeArrowheads="1"/>
            </p:cNvSpPr>
            <p:nvPr/>
          </p:nvSpPr>
          <p:spPr bwMode="auto">
            <a:xfrm>
              <a:off x="987634" y="1924810"/>
              <a:ext cx="119192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LOCAL </a:t>
              </a:r>
            </a:p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TIME REFERENCE PLANE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89230" y="2535407"/>
              <a:ext cx="490862" cy="494439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UTC2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4345" y="2501934"/>
              <a:ext cx="546879" cy="5508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PDA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9142" y="2746763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17761" y="2746763"/>
              <a:ext cx="26584" cy="6790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96921" y="2556447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96921" y="2648258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96921" y="2740068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96921" y="2831879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96921" y="2923690"/>
              <a:ext cx="27534" cy="688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Connector 61"/>
            <p:cNvCxnSpPr>
              <a:stCxn id="55" idx="3"/>
              <a:endCxn id="56" idx="1"/>
            </p:cNvCxnSpPr>
            <p:nvPr/>
          </p:nvCxnSpPr>
          <p:spPr>
            <a:xfrm flipV="1">
              <a:off x="806677" y="2780236"/>
              <a:ext cx="111084" cy="95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3304403" y="1563355"/>
              <a:ext cx="365536" cy="1192583"/>
            </a:xfrm>
            <a:custGeom>
              <a:avLst/>
              <a:gdLst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529174 w 609385"/>
                <a:gd name="connsiteY4" fmla="*/ 1475874 h 1978527"/>
                <a:gd name="connsiteX5" fmla="*/ 609385 w 609385"/>
                <a:gd name="connsiteY5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529174 w 609385"/>
                <a:gd name="connsiteY4" fmla="*/ 1475874 h 1978527"/>
                <a:gd name="connsiteX5" fmla="*/ 609385 w 609385"/>
                <a:gd name="connsiteY5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8065 w 611265"/>
                <a:gd name="connsiteY0" fmla="*/ 0 h 1978527"/>
                <a:gd name="connsiteX1" fmla="*/ 7012 w 611265"/>
                <a:gd name="connsiteY1" fmla="*/ 363621 h 1978527"/>
                <a:gd name="connsiteX2" fmla="*/ 194170 w 611265"/>
                <a:gd name="connsiteY2" fmla="*/ 1042737 h 1978527"/>
                <a:gd name="connsiteX3" fmla="*/ 611265 w 611265"/>
                <a:gd name="connsiteY3" fmla="*/ 1978527 h 19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65" h="1978527">
                  <a:moveTo>
                    <a:pt x="408065" y="0"/>
                  </a:moveTo>
                  <a:cubicBezTo>
                    <a:pt x="225363" y="94916"/>
                    <a:pt x="42661" y="189832"/>
                    <a:pt x="7012" y="363621"/>
                  </a:cubicBezTo>
                  <a:cubicBezTo>
                    <a:pt x="-28637" y="537411"/>
                    <a:pt x="77419" y="800323"/>
                    <a:pt x="194170" y="1042737"/>
                  </a:cubicBezTo>
                  <a:cubicBezTo>
                    <a:pt x="310921" y="1285151"/>
                    <a:pt x="604580" y="1585718"/>
                    <a:pt x="611265" y="1978527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38199" y="1355606"/>
              <a:ext cx="769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2"/>
                  </a:solidFill>
                </a:rPr>
                <a:t>Antenna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INTDLY2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527046" y="2958119"/>
              <a:ext cx="1746664" cy="888071"/>
            </a:xfrm>
            <a:custGeom>
              <a:avLst/>
              <a:gdLst>
                <a:gd name="connsiteX0" fmla="*/ 124551 w 4346273"/>
                <a:gd name="connsiteY0" fmla="*/ 20878 h 3745563"/>
                <a:gd name="connsiteX1" fmla="*/ 132300 w 4346273"/>
                <a:gd name="connsiteY1" fmla="*/ 346342 h 3745563"/>
                <a:gd name="connsiteX2" fmla="*/ 1480652 w 4346273"/>
                <a:gd name="connsiteY2" fmla="*/ 2407617 h 3745563"/>
                <a:gd name="connsiteX3" fmla="*/ 3991378 w 4346273"/>
                <a:gd name="connsiteY3" fmla="*/ 3686227 h 3745563"/>
                <a:gd name="connsiteX4" fmla="*/ 4270347 w 4346273"/>
                <a:gd name="connsiteY4" fmla="*/ 3415007 h 3745563"/>
                <a:gd name="connsiteX0" fmla="*/ 124551 w 4270347"/>
                <a:gd name="connsiteY0" fmla="*/ 20878 h 3756491"/>
                <a:gd name="connsiteX1" fmla="*/ 132300 w 4270347"/>
                <a:gd name="connsiteY1" fmla="*/ 346342 h 3756491"/>
                <a:gd name="connsiteX2" fmla="*/ 1480652 w 4270347"/>
                <a:gd name="connsiteY2" fmla="*/ 2407617 h 3756491"/>
                <a:gd name="connsiteX3" fmla="*/ 3991378 w 4270347"/>
                <a:gd name="connsiteY3" fmla="*/ 3686227 h 3756491"/>
                <a:gd name="connsiteX4" fmla="*/ 4270347 w 4270347"/>
                <a:gd name="connsiteY4" fmla="*/ 3415007 h 3756491"/>
                <a:gd name="connsiteX0" fmla="*/ 124551 w 4270347"/>
                <a:gd name="connsiteY0" fmla="*/ 20878 h 3583262"/>
                <a:gd name="connsiteX1" fmla="*/ 132300 w 4270347"/>
                <a:gd name="connsiteY1" fmla="*/ 346342 h 3583262"/>
                <a:gd name="connsiteX2" fmla="*/ 1480652 w 4270347"/>
                <a:gd name="connsiteY2" fmla="*/ 2407617 h 3583262"/>
                <a:gd name="connsiteX3" fmla="*/ 3193215 w 4270347"/>
                <a:gd name="connsiteY3" fmla="*/ 3399508 h 3583262"/>
                <a:gd name="connsiteX4" fmla="*/ 4270347 w 4270347"/>
                <a:gd name="connsiteY4" fmla="*/ 3415007 h 3583262"/>
                <a:gd name="connsiteX0" fmla="*/ 124551 w 4270347"/>
                <a:gd name="connsiteY0" fmla="*/ 20878 h 3613612"/>
                <a:gd name="connsiteX1" fmla="*/ 132300 w 4270347"/>
                <a:gd name="connsiteY1" fmla="*/ 346342 h 3613612"/>
                <a:gd name="connsiteX2" fmla="*/ 1480652 w 4270347"/>
                <a:gd name="connsiteY2" fmla="*/ 2407617 h 3613612"/>
                <a:gd name="connsiteX3" fmla="*/ 3301703 w 4270347"/>
                <a:gd name="connsiteY3" fmla="*/ 3469251 h 3613612"/>
                <a:gd name="connsiteX4" fmla="*/ 4270347 w 4270347"/>
                <a:gd name="connsiteY4" fmla="*/ 3415007 h 3613612"/>
                <a:gd name="connsiteX0" fmla="*/ 124551 w 4270347"/>
                <a:gd name="connsiteY0" fmla="*/ 0 h 3592734"/>
                <a:gd name="connsiteX1" fmla="*/ 132300 w 4270347"/>
                <a:gd name="connsiteY1" fmla="*/ 325464 h 3592734"/>
                <a:gd name="connsiteX2" fmla="*/ 1480652 w 4270347"/>
                <a:gd name="connsiteY2" fmla="*/ 2386739 h 3592734"/>
                <a:gd name="connsiteX3" fmla="*/ 3301703 w 4270347"/>
                <a:gd name="connsiteY3" fmla="*/ 3448373 h 3592734"/>
                <a:gd name="connsiteX4" fmla="*/ 4270347 w 4270347"/>
                <a:gd name="connsiteY4" fmla="*/ 3394129 h 3592734"/>
                <a:gd name="connsiteX0" fmla="*/ 52590 w 4198386"/>
                <a:gd name="connsiteY0" fmla="*/ 0 h 3592734"/>
                <a:gd name="connsiteX1" fmla="*/ 230820 w 4198386"/>
                <a:gd name="connsiteY1" fmla="*/ 387457 h 3592734"/>
                <a:gd name="connsiteX2" fmla="*/ 1408691 w 4198386"/>
                <a:gd name="connsiteY2" fmla="*/ 2386739 h 3592734"/>
                <a:gd name="connsiteX3" fmla="*/ 3229742 w 4198386"/>
                <a:gd name="connsiteY3" fmla="*/ 3448373 h 3592734"/>
                <a:gd name="connsiteX4" fmla="*/ 4198386 w 4198386"/>
                <a:gd name="connsiteY4" fmla="*/ 3394129 h 3592734"/>
                <a:gd name="connsiteX0" fmla="*/ 0 w 4145796"/>
                <a:gd name="connsiteY0" fmla="*/ 137407 h 3730141"/>
                <a:gd name="connsiteX1" fmla="*/ 178230 w 4145796"/>
                <a:gd name="connsiteY1" fmla="*/ 524864 h 3730141"/>
                <a:gd name="connsiteX2" fmla="*/ 1356101 w 4145796"/>
                <a:gd name="connsiteY2" fmla="*/ 2524146 h 3730141"/>
                <a:gd name="connsiteX3" fmla="*/ 3177152 w 4145796"/>
                <a:gd name="connsiteY3" fmla="*/ 3585780 h 3730141"/>
                <a:gd name="connsiteX4" fmla="*/ 4145796 w 4145796"/>
                <a:gd name="connsiteY4" fmla="*/ 3531536 h 3730141"/>
                <a:gd name="connsiteX0" fmla="*/ 0 w 4145796"/>
                <a:gd name="connsiteY0" fmla="*/ 0 h 3592734"/>
                <a:gd name="connsiteX1" fmla="*/ 178230 w 4145796"/>
                <a:gd name="connsiteY1" fmla="*/ 387457 h 3592734"/>
                <a:gd name="connsiteX2" fmla="*/ 1356101 w 4145796"/>
                <a:gd name="connsiteY2" fmla="*/ 2386739 h 3592734"/>
                <a:gd name="connsiteX3" fmla="*/ 3177152 w 4145796"/>
                <a:gd name="connsiteY3" fmla="*/ 3448373 h 3592734"/>
                <a:gd name="connsiteX4" fmla="*/ 4145796 w 4145796"/>
                <a:gd name="connsiteY4" fmla="*/ 3394129 h 3592734"/>
                <a:gd name="connsiteX0" fmla="*/ 0 w 4145796"/>
                <a:gd name="connsiteY0" fmla="*/ 0 h 3592734"/>
                <a:gd name="connsiteX1" fmla="*/ 178230 w 4145796"/>
                <a:gd name="connsiteY1" fmla="*/ 387457 h 3592734"/>
                <a:gd name="connsiteX2" fmla="*/ 1356101 w 4145796"/>
                <a:gd name="connsiteY2" fmla="*/ 2386739 h 3592734"/>
                <a:gd name="connsiteX3" fmla="*/ 3177152 w 4145796"/>
                <a:gd name="connsiteY3" fmla="*/ 3448373 h 3592734"/>
                <a:gd name="connsiteX4" fmla="*/ 4145796 w 4145796"/>
                <a:gd name="connsiteY4" fmla="*/ 3394129 h 3592734"/>
                <a:gd name="connsiteX0" fmla="*/ 0 w 4145796"/>
                <a:gd name="connsiteY0" fmla="*/ 0 h 3592734"/>
                <a:gd name="connsiteX1" fmla="*/ 1356101 w 4145796"/>
                <a:gd name="connsiteY1" fmla="*/ 2386739 h 3592734"/>
                <a:gd name="connsiteX2" fmla="*/ 3177152 w 4145796"/>
                <a:gd name="connsiteY2" fmla="*/ 3448373 h 3592734"/>
                <a:gd name="connsiteX3" fmla="*/ 4145796 w 4145796"/>
                <a:gd name="connsiteY3" fmla="*/ 3394129 h 359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5796" h="3592734">
                  <a:moveTo>
                    <a:pt x="0" y="0"/>
                  </a:moveTo>
                  <a:cubicBezTo>
                    <a:pt x="282521" y="497237"/>
                    <a:pt x="826576" y="1812010"/>
                    <a:pt x="1356101" y="2386739"/>
                  </a:cubicBezTo>
                  <a:cubicBezTo>
                    <a:pt x="1855921" y="2896892"/>
                    <a:pt x="2712203" y="3280475"/>
                    <a:pt x="3177152" y="3448373"/>
                  </a:cubicBezTo>
                  <a:cubicBezTo>
                    <a:pt x="3642101" y="3616271"/>
                    <a:pt x="4029559" y="3683430"/>
                    <a:pt x="4145796" y="3394129"/>
                  </a:cubicBezTo>
                </a:path>
              </a:pathLst>
            </a:custGeom>
            <a:noFill/>
            <a:ln w="12700">
              <a:solidFill>
                <a:srgbClr val="7CBF33"/>
              </a:solidFill>
              <a:prstDash val="dash"/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TextBox 15"/>
            <p:cNvSpPr txBox="1">
              <a:spLocks noChangeArrowheads="1"/>
            </p:cNvSpPr>
            <p:nvPr/>
          </p:nvSpPr>
          <p:spPr bwMode="auto">
            <a:xfrm rot="2011589">
              <a:off x="1844367" y="3369426"/>
              <a:ext cx="67037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50" b="1" dirty="0">
                  <a:solidFill>
                    <a:srgbClr val="7CBF33"/>
                  </a:solidFill>
                </a:rPr>
                <a:t>REFDLY2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3273710" y="3581613"/>
              <a:ext cx="0" cy="212229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668040" y="2781759"/>
              <a:ext cx="1899" cy="27734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8" r="14250"/>
          <a:stretch>
            <a:fillRect/>
          </a:stretch>
        </p:blipFill>
        <p:spPr bwMode="auto">
          <a:xfrm rot="-1164878">
            <a:off x="3878190" y="1065967"/>
            <a:ext cx="1573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2" name="Straight Connector 71"/>
          <p:cNvCxnSpPr/>
          <p:nvPr/>
        </p:nvCxnSpPr>
        <p:spPr>
          <a:xfrm flipV="1">
            <a:off x="3746732" y="1545279"/>
            <a:ext cx="612838" cy="55213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  <a:alpha val="8000"/>
              </a:schemeClr>
            </a:solidFill>
            <a:prstDash val="solid"/>
          </a:ln>
          <a:effectLst>
            <a:glow rad="50800">
              <a:schemeClr val="tx2">
                <a:lumMod val="60000"/>
                <a:lumOff val="40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738244" y="1516394"/>
            <a:ext cx="727112" cy="613466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  <a:alpha val="8000"/>
              </a:schemeClr>
            </a:solidFill>
            <a:prstDash val="solid"/>
          </a:ln>
          <a:effectLst>
            <a:glow rad="50800">
              <a:schemeClr val="tx2">
                <a:lumMod val="60000"/>
                <a:lumOff val="40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189772" y="5834645"/>
            <a:ext cx="3319811" cy="369332"/>
          </a:xfrm>
          <a:prstGeom prst="rect">
            <a:avLst/>
          </a:prstGeom>
          <a:solidFill>
            <a:srgbClr val="EDF2F9"/>
          </a:solidFill>
          <a:effectLst>
            <a:outerShdw blurRad="50800" dist="508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CBF33"/>
                </a:solidFill>
              </a:rPr>
              <a:t>CV</a:t>
            </a:r>
            <a:r>
              <a:rPr lang="en-US" b="1" baseline="-25000" dirty="0">
                <a:solidFill>
                  <a:srgbClr val="7CBF33"/>
                </a:solidFill>
              </a:rPr>
              <a:t>1T</a:t>
            </a:r>
            <a:r>
              <a:rPr lang="en-US" b="1" dirty="0">
                <a:solidFill>
                  <a:srgbClr val="7CBF33"/>
                </a:solidFill>
              </a:rPr>
              <a:t> </a:t>
            </a:r>
            <a:r>
              <a:rPr lang="en-US" dirty="0"/>
              <a:t>− </a:t>
            </a:r>
            <a:r>
              <a:rPr lang="en-US" b="1" dirty="0">
                <a:solidFill>
                  <a:srgbClr val="7CBF33"/>
                </a:solidFill>
              </a:rPr>
              <a:t>CV</a:t>
            </a:r>
            <a:r>
              <a:rPr lang="en-US" b="1" baseline="-25000" dirty="0">
                <a:solidFill>
                  <a:srgbClr val="7CBF33"/>
                </a:solidFill>
              </a:rPr>
              <a:t>2T</a:t>
            </a:r>
            <a:r>
              <a:rPr lang="en-US" dirty="0">
                <a:solidFill>
                  <a:srgbClr val="7CBF33"/>
                </a:solidFill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INTDLY1 – INTDLY2 </a:t>
            </a:r>
          </a:p>
        </p:txBody>
      </p:sp>
      <p:sp>
        <p:nvSpPr>
          <p:cNvPr id="75" name="Oval 74"/>
          <p:cNvSpPr/>
          <p:nvPr/>
        </p:nvSpPr>
        <p:spPr>
          <a:xfrm>
            <a:off x="6549084" y="5654363"/>
            <a:ext cx="1928632" cy="71187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696534" y="6366233"/>
            <a:ext cx="188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00FF"/>
                </a:solidFill>
              </a:rPr>
              <a:t>Differential calibration of GNSS equipment</a:t>
            </a:r>
          </a:p>
        </p:txBody>
      </p:sp>
      <p:sp>
        <p:nvSpPr>
          <p:cNvPr id="77" name="Arc 76"/>
          <p:cNvSpPr/>
          <p:nvPr/>
        </p:nvSpPr>
        <p:spPr>
          <a:xfrm flipV="1">
            <a:off x="4345508" y="6010298"/>
            <a:ext cx="842368" cy="447040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>
            <a:off x="4330463" y="5528315"/>
            <a:ext cx="842368" cy="447040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784290" y="1158500"/>
            <a:ext cx="1201512" cy="1722790"/>
            <a:chOff x="1397438" y="-159554"/>
            <a:chExt cx="1201512" cy="1722790"/>
          </a:xfrm>
        </p:grpSpPr>
        <p:sp>
          <p:nvSpPr>
            <p:cNvPr id="80" name="Rectangle 79"/>
            <p:cNvSpPr/>
            <p:nvPr/>
          </p:nvSpPr>
          <p:spPr>
            <a:xfrm>
              <a:off x="1397438" y="1035062"/>
              <a:ext cx="27534" cy="688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1978921" y="541760"/>
              <a:ext cx="27734" cy="67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23"/>
            <p:cNvGrpSpPr>
              <a:grpSpLocks/>
            </p:cNvGrpSpPr>
            <p:nvPr/>
          </p:nvGrpSpPr>
          <p:grpSpPr bwMode="auto">
            <a:xfrm>
              <a:off x="2165178" y="-159554"/>
              <a:ext cx="153810" cy="437057"/>
              <a:chOff x="2030278" y="1371600"/>
              <a:chExt cx="340963" cy="968644"/>
            </a:xfrm>
          </p:grpSpPr>
          <p:sp>
            <p:nvSpPr>
              <p:cNvPr id="92" name="Isosceles Triangle 91"/>
              <p:cNvSpPr/>
              <p:nvPr/>
            </p:nvSpPr>
            <p:spPr>
              <a:xfrm flipV="1">
                <a:off x="2030278" y="1371600"/>
                <a:ext cx="340963" cy="326414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/>
              </a:p>
            </p:txBody>
          </p:sp>
          <p:cxnSp>
            <p:nvCxnSpPr>
              <p:cNvPr id="93" name="Straight Connector 92"/>
              <p:cNvCxnSpPr>
                <a:stCxn id="92" idx="0"/>
              </p:cNvCxnSpPr>
              <p:nvPr/>
            </p:nvCxnSpPr>
            <p:spPr>
              <a:xfrm flipH="1">
                <a:off x="2200759" y="1698014"/>
                <a:ext cx="0" cy="6422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26"/>
            <p:cNvSpPr txBox="1">
              <a:spLocks noChangeArrowheads="1"/>
            </p:cNvSpPr>
            <p:nvPr/>
          </p:nvSpPr>
          <p:spPr bwMode="auto">
            <a:xfrm rot="3583318">
              <a:off x="1418639" y="163415"/>
              <a:ext cx="69281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000" b="1" dirty="0">
                  <a:solidFill>
                    <a:srgbClr val="7CBF33"/>
                  </a:solidFill>
                </a:rPr>
                <a:t>CABDLYT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597229" y="871467"/>
              <a:ext cx="803149" cy="3960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18900000" algn="b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Symbol"/>
                </a:rPr>
                <a:t></a:t>
              </a:r>
              <a:r>
                <a:rPr lang="en-US" sz="1050" dirty="0" err="1">
                  <a:solidFill>
                    <a:schemeClr val="tx2">
                      <a:lumMod val="60000"/>
                      <a:lumOff val="40000"/>
                    </a:schemeClr>
                  </a:solidFill>
                  <a:sym typeface="Symbol"/>
                </a:rPr>
                <a:t>tT</a:t>
              </a:r>
              <a:endPara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INTDLYT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85" name="Straight Arrow Connector 84"/>
            <p:cNvCxnSpPr>
              <a:stCxn id="91" idx="3"/>
            </p:cNvCxnSpPr>
            <p:nvPr/>
          </p:nvCxnSpPr>
          <p:spPr>
            <a:xfrm>
              <a:off x="1424972" y="1080709"/>
              <a:ext cx="206770" cy="6548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902876" y="1309320"/>
              <a:ext cx="553357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RCVRT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49346" y="234467"/>
              <a:ext cx="427249" cy="40167"/>
            </a:xfrm>
            <a:custGeom>
              <a:avLst/>
              <a:gdLst>
                <a:gd name="connsiteX0" fmla="*/ 0 w 714375"/>
                <a:gd name="connsiteY0" fmla="*/ 5953 h 66351"/>
                <a:gd name="connsiteX1" fmla="*/ 171450 w 714375"/>
                <a:gd name="connsiteY1" fmla="*/ 5953 h 66351"/>
                <a:gd name="connsiteX2" fmla="*/ 228600 w 714375"/>
                <a:gd name="connsiteY2" fmla="*/ 63103 h 66351"/>
                <a:gd name="connsiteX3" fmla="*/ 371475 w 714375"/>
                <a:gd name="connsiteY3" fmla="*/ 53578 h 66351"/>
                <a:gd name="connsiteX4" fmla="*/ 476250 w 714375"/>
                <a:gd name="connsiteY4" fmla="*/ 5953 h 66351"/>
                <a:gd name="connsiteX5" fmla="*/ 523875 w 714375"/>
                <a:gd name="connsiteY5" fmla="*/ 5953 h 66351"/>
                <a:gd name="connsiteX6" fmla="*/ 609600 w 714375"/>
                <a:gd name="connsiteY6" fmla="*/ 53578 h 66351"/>
                <a:gd name="connsiteX7" fmla="*/ 714375 w 714375"/>
                <a:gd name="connsiteY7" fmla="*/ 53578 h 6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75" h="66351">
                  <a:moveTo>
                    <a:pt x="0" y="5953"/>
                  </a:moveTo>
                  <a:cubicBezTo>
                    <a:pt x="66675" y="1190"/>
                    <a:pt x="133350" y="-3572"/>
                    <a:pt x="171450" y="5953"/>
                  </a:cubicBezTo>
                  <a:cubicBezTo>
                    <a:pt x="209550" y="15478"/>
                    <a:pt x="195263" y="55166"/>
                    <a:pt x="228600" y="63103"/>
                  </a:cubicBezTo>
                  <a:cubicBezTo>
                    <a:pt x="261937" y="71040"/>
                    <a:pt x="330200" y="63103"/>
                    <a:pt x="371475" y="53578"/>
                  </a:cubicBezTo>
                  <a:cubicBezTo>
                    <a:pt x="412750" y="44053"/>
                    <a:pt x="450850" y="13890"/>
                    <a:pt x="476250" y="5953"/>
                  </a:cubicBezTo>
                  <a:cubicBezTo>
                    <a:pt x="501650" y="-1984"/>
                    <a:pt x="501650" y="-1985"/>
                    <a:pt x="523875" y="5953"/>
                  </a:cubicBezTo>
                  <a:cubicBezTo>
                    <a:pt x="546100" y="13891"/>
                    <a:pt x="577850" y="45641"/>
                    <a:pt x="609600" y="53578"/>
                  </a:cubicBezTo>
                  <a:cubicBezTo>
                    <a:pt x="641350" y="61515"/>
                    <a:pt x="677862" y="57546"/>
                    <a:pt x="714375" y="535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4417" y="-72794"/>
              <a:ext cx="398227" cy="634392"/>
            </a:xfrm>
            <a:custGeom>
              <a:avLst/>
              <a:gdLst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529174 w 609385"/>
                <a:gd name="connsiteY4" fmla="*/ 1475874 h 1978527"/>
                <a:gd name="connsiteX5" fmla="*/ 609385 w 609385"/>
                <a:gd name="connsiteY5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529174 w 609385"/>
                <a:gd name="connsiteY4" fmla="*/ 1475874 h 1978527"/>
                <a:gd name="connsiteX5" fmla="*/ 609385 w 609385"/>
                <a:gd name="connsiteY5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6185 w 609385"/>
                <a:gd name="connsiteY0" fmla="*/ 0 h 1978527"/>
                <a:gd name="connsiteX1" fmla="*/ 5132 w 609385"/>
                <a:gd name="connsiteY1" fmla="*/ 363621 h 1978527"/>
                <a:gd name="connsiteX2" fmla="*/ 192290 w 609385"/>
                <a:gd name="connsiteY2" fmla="*/ 1042737 h 1978527"/>
                <a:gd name="connsiteX3" fmla="*/ 384796 w 609385"/>
                <a:gd name="connsiteY3" fmla="*/ 1481221 h 1978527"/>
                <a:gd name="connsiteX4" fmla="*/ 609385 w 609385"/>
                <a:gd name="connsiteY4" fmla="*/ 1978527 h 1978527"/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7382 w 610582"/>
                <a:gd name="connsiteY0" fmla="*/ 0 h 1978527"/>
                <a:gd name="connsiteX1" fmla="*/ 6329 w 610582"/>
                <a:gd name="connsiteY1" fmla="*/ 363621 h 1978527"/>
                <a:gd name="connsiteX2" fmla="*/ 193487 w 610582"/>
                <a:gd name="connsiteY2" fmla="*/ 1042737 h 1978527"/>
                <a:gd name="connsiteX3" fmla="*/ 610582 w 610582"/>
                <a:gd name="connsiteY3" fmla="*/ 1978527 h 1978527"/>
                <a:gd name="connsiteX0" fmla="*/ 408065 w 611265"/>
                <a:gd name="connsiteY0" fmla="*/ 0 h 1978527"/>
                <a:gd name="connsiteX1" fmla="*/ 7012 w 611265"/>
                <a:gd name="connsiteY1" fmla="*/ 363621 h 1978527"/>
                <a:gd name="connsiteX2" fmla="*/ 194170 w 611265"/>
                <a:gd name="connsiteY2" fmla="*/ 1042737 h 1978527"/>
                <a:gd name="connsiteX3" fmla="*/ 611265 w 611265"/>
                <a:gd name="connsiteY3" fmla="*/ 1978527 h 1978527"/>
                <a:gd name="connsiteX0" fmla="*/ 994581 w 994582"/>
                <a:gd name="connsiteY0" fmla="*/ 0 h 2104945"/>
                <a:gd name="connsiteX1" fmla="*/ 41353 w 994582"/>
                <a:gd name="connsiteY1" fmla="*/ 490039 h 2104945"/>
                <a:gd name="connsiteX2" fmla="*/ 228511 w 994582"/>
                <a:gd name="connsiteY2" fmla="*/ 1169155 h 2104945"/>
                <a:gd name="connsiteX3" fmla="*/ 645606 w 994582"/>
                <a:gd name="connsiteY3" fmla="*/ 2104945 h 2104945"/>
                <a:gd name="connsiteX0" fmla="*/ 809510 w 809510"/>
                <a:gd name="connsiteY0" fmla="*/ 0 h 2104945"/>
                <a:gd name="connsiteX1" fmla="*/ 196082 w 809510"/>
                <a:gd name="connsiteY1" fmla="*/ 447900 h 2104945"/>
                <a:gd name="connsiteX2" fmla="*/ 43440 w 809510"/>
                <a:gd name="connsiteY2" fmla="*/ 1169155 h 2104945"/>
                <a:gd name="connsiteX3" fmla="*/ 460535 w 809510"/>
                <a:gd name="connsiteY3" fmla="*/ 2104945 h 2104945"/>
                <a:gd name="connsiteX0" fmla="*/ 665933 w 665933"/>
                <a:gd name="connsiteY0" fmla="*/ 0 h 2104945"/>
                <a:gd name="connsiteX1" fmla="*/ 52505 w 665933"/>
                <a:gd name="connsiteY1" fmla="*/ 447900 h 2104945"/>
                <a:gd name="connsiteX2" fmla="*/ 112238 w 665933"/>
                <a:gd name="connsiteY2" fmla="*/ 1232364 h 2104945"/>
                <a:gd name="connsiteX3" fmla="*/ 316958 w 665933"/>
                <a:gd name="connsiteY3" fmla="*/ 2104945 h 210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933" h="2104945">
                  <a:moveTo>
                    <a:pt x="665933" y="0"/>
                  </a:moveTo>
                  <a:cubicBezTo>
                    <a:pt x="483231" y="94916"/>
                    <a:pt x="144788" y="242506"/>
                    <a:pt x="52505" y="447900"/>
                  </a:cubicBezTo>
                  <a:cubicBezTo>
                    <a:pt x="-39777" y="653294"/>
                    <a:pt x="-4513" y="989950"/>
                    <a:pt x="112238" y="1232364"/>
                  </a:cubicBezTo>
                  <a:cubicBezTo>
                    <a:pt x="228989" y="1474778"/>
                    <a:pt x="310273" y="1712136"/>
                    <a:pt x="316958" y="2104945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1801048" y="1264026"/>
              <a:ext cx="0" cy="212229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1995805" y="594122"/>
              <a:ext cx="1899" cy="27734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Hexagon 90"/>
            <p:cNvSpPr/>
            <p:nvPr/>
          </p:nvSpPr>
          <p:spPr>
            <a:xfrm>
              <a:off x="1424972" y="602844"/>
              <a:ext cx="1173978" cy="955729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 93"/>
          <p:cNvSpPr/>
          <p:nvPr/>
        </p:nvSpPr>
        <p:spPr>
          <a:xfrm>
            <a:off x="1268678" y="2384827"/>
            <a:ext cx="542852" cy="1058570"/>
          </a:xfrm>
          <a:custGeom>
            <a:avLst/>
            <a:gdLst>
              <a:gd name="connsiteX0" fmla="*/ 209602 w 542852"/>
              <a:gd name="connsiteY0" fmla="*/ 1035050 h 1058570"/>
              <a:gd name="connsiteX1" fmla="*/ 387402 w 542852"/>
              <a:gd name="connsiteY1" fmla="*/ 1022350 h 1058570"/>
              <a:gd name="connsiteX2" fmla="*/ 527102 w 542852"/>
              <a:gd name="connsiteY2" fmla="*/ 692150 h 1058570"/>
              <a:gd name="connsiteX3" fmla="*/ 52 w 542852"/>
              <a:gd name="connsiteY3" fmla="*/ 152400 h 1058570"/>
              <a:gd name="connsiteX4" fmla="*/ 501702 w 542852"/>
              <a:gd name="connsiteY4" fmla="*/ 0 h 105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52" h="1058570">
                <a:moveTo>
                  <a:pt x="209602" y="1035050"/>
                </a:moveTo>
                <a:cubicBezTo>
                  <a:pt x="272043" y="1057275"/>
                  <a:pt x="334485" y="1079500"/>
                  <a:pt x="387402" y="1022350"/>
                </a:cubicBezTo>
                <a:cubicBezTo>
                  <a:pt x="440319" y="965200"/>
                  <a:pt x="591660" y="837142"/>
                  <a:pt x="527102" y="692150"/>
                </a:cubicBezTo>
                <a:cubicBezTo>
                  <a:pt x="462544" y="547158"/>
                  <a:pt x="4285" y="267758"/>
                  <a:pt x="52" y="152400"/>
                </a:cubicBezTo>
                <a:cubicBezTo>
                  <a:pt x="-4181" y="37042"/>
                  <a:pt x="248760" y="18521"/>
                  <a:pt x="50170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478735" y="2794310"/>
            <a:ext cx="709165" cy="802648"/>
          </a:xfrm>
          <a:custGeom>
            <a:avLst/>
            <a:gdLst>
              <a:gd name="connsiteX0" fmla="*/ 0 w 730250"/>
              <a:gd name="connsiteY0" fmla="*/ 793750 h 793750"/>
              <a:gd name="connsiteX1" fmla="*/ 565150 w 730250"/>
              <a:gd name="connsiteY1" fmla="*/ 635000 h 793750"/>
              <a:gd name="connsiteX2" fmla="*/ 730250 w 730250"/>
              <a:gd name="connsiteY2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" h="793750">
                <a:moveTo>
                  <a:pt x="0" y="793750"/>
                </a:moveTo>
                <a:cubicBezTo>
                  <a:pt x="221721" y="780521"/>
                  <a:pt x="443442" y="767292"/>
                  <a:pt x="565150" y="635000"/>
                </a:cubicBezTo>
                <a:cubicBezTo>
                  <a:pt x="686858" y="502708"/>
                  <a:pt x="708554" y="251354"/>
                  <a:pt x="730250" y="0"/>
                </a:cubicBezTo>
              </a:path>
            </a:pathLst>
          </a:custGeom>
          <a:noFill/>
          <a:ln w="12700">
            <a:solidFill>
              <a:srgbClr val="7CBF33"/>
            </a:solidFill>
            <a:prstDash val="dash"/>
            <a:headEnd type="stealth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BF33"/>
              </a:solidFill>
            </a:endParaRP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 rot="17413013">
            <a:off x="1867120" y="3112341"/>
            <a:ext cx="6687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50" b="1" dirty="0">
                <a:solidFill>
                  <a:srgbClr val="7CBF33"/>
                </a:solidFill>
              </a:rPr>
              <a:t>REFDLYT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33317" y="890282"/>
            <a:ext cx="769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Antenna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INTDLYT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807059" y="1305780"/>
            <a:ext cx="1395371" cy="21061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  <a:alpha val="8000"/>
              </a:schemeClr>
            </a:solidFill>
            <a:prstDash val="solid"/>
          </a:ln>
          <a:effectLst>
            <a:glow rad="50800">
              <a:schemeClr val="tx2">
                <a:lumMod val="60000"/>
                <a:lumOff val="40000"/>
                <a:alpha val="3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20019" y="5343649"/>
            <a:ext cx="4018225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CBF33"/>
                </a:solidFill>
              </a:rPr>
              <a:t>REFSYS1 </a:t>
            </a:r>
            <a:r>
              <a:rPr lang="en-US" dirty="0"/>
              <a:t>− </a:t>
            </a:r>
            <a:r>
              <a:rPr lang="en-US" b="1" dirty="0">
                <a:solidFill>
                  <a:srgbClr val="7CBF33"/>
                </a:solidFill>
              </a:rPr>
              <a:t>REFSYST</a:t>
            </a:r>
            <a:r>
              <a:rPr lang="en-US" dirty="0"/>
              <a:t> </a:t>
            </a:r>
            <a:r>
              <a:rPr lang="en-US" b="1" dirty="0">
                <a:solidFill>
                  <a:srgbClr val="7CBF33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INTDLY1 </a:t>
            </a:r>
            <a:r>
              <a:rPr lang="en-US" dirty="0"/>
              <a:t>−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INTDLYT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33422" y="6253613"/>
            <a:ext cx="4018225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CBF33"/>
                </a:solidFill>
              </a:rPr>
              <a:t>REFSYS2 </a:t>
            </a:r>
            <a:r>
              <a:rPr lang="en-US" dirty="0"/>
              <a:t>− </a:t>
            </a:r>
            <a:r>
              <a:rPr lang="en-US" b="1" dirty="0">
                <a:solidFill>
                  <a:srgbClr val="7CBF33"/>
                </a:solidFill>
              </a:rPr>
              <a:t>REFSYST</a:t>
            </a:r>
            <a:r>
              <a:rPr lang="en-US" dirty="0"/>
              <a:t> </a:t>
            </a:r>
            <a:r>
              <a:rPr lang="en-US" b="1" dirty="0">
                <a:solidFill>
                  <a:srgbClr val="7CBF33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INTDLY2 </a:t>
            </a:r>
            <a:r>
              <a:rPr lang="en-US" dirty="0"/>
              <a:t>−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INTDLYT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6658" y="5061752"/>
            <a:ext cx="14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RCVRT at ①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76658" y="6504732"/>
            <a:ext cx="151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RCVRT at ② </a:t>
            </a:r>
          </a:p>
        </p:txBody>
      </p:sp>
    </p:spTree>
    <p:extLst>
      <p:ext uri="{BB962C8B-B14F-4D97-AF65-F5344CB8AC3E}">
        <p14:creationId xmlns:p14="http://schemas.microsoft.com/office/powerpoint/2010/main" val="223366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calibration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722" y="4492101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E2125-C903-4AC2-97E5-14830E57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9933" y="2239676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</a:t>
            </a:r>
          </a:p>
        </p:txBody>
      </p:sp>
      <p:sp>
        <p:nvSpPr>
          <p:cNvPr id="3" name="Isosceles Triangle 2"/>
          <p:cNvSpPr/>
          <p:nvPr/>
        </p:nvSpPr>
        <p:spPr>
          <a:xfrm flipV="1">
            <a:off x="3108062" y="1096523"/>
            <a:ext cx="396121" cy="30674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649062" y="2475701"/>
            <a:ext cx="1349634" cy="8189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GPS receiver</a:t>
            </a:r>
          </a:p>
          <a:p>
            <a:pPr algn="ctr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INTDLY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23879" y="1403266"/>
            <a:ext cx="0" cy="107243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92004" y="2736691"/>
            <a:ext cx="1267015" cy="2419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01961" y="3036126"/>
            <a:ext cx="1257058" cy="1231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9393" y="2985694"/>
            <a:ext cx="8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REFDLY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97853" y="1754816"/>
            <a:ext cx="101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CABDLY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2546" y="3938811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(Clock 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+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REFDLY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 -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CABDLY) +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8652" y="3000418"/>
            <a:ext cx="12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calibrations</a:t>
            </a:r>
          </a:p>
        </p:txBody>
      </p:sp>
      <p:sp>
        <p:nvSpPr>
          <p:cNvPr id="13" name="Freeform 12"/>
          <p:cNvSpPr/>
          <p:nvPr/>
        </p:nvSpPr>
        <p:spPr>
          <a:xfrm flipH="1" flipV="1">
            <a:off x="6734441" y="4258618"/>
            <a:ext cx="314729" cy="538973"/>
          </a:xfrm>
          <a:custGeom>
            <a:avLst/>
            <a:gdLst>
              <a:gd name="connsiteX0" fmla="*/ 83909 w 314729"/>
              <a:gd name="connsiteY0" fmla="*/ 736847 h 736847"/>
              <a:gd name="connsiteX1" fmla="*/ 12888 w 314729"/>
              <a:gd name="connsiteY1" fmla="*/ 257452 h 736847"/>
              <a:gd name="connsiteX2" fmla="*/ 314729 w 314729"/>
              <a:gd name="connsiteY2" fmla="*/ 0 h 73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729" h="736847">
                <a:moveTo>
                  <a:pt x="83909" y="736847"/>
                </a:moveTo>
                <a:cubicBezTo>
                  <a:pt x="29163" y="558553"/>
                  <a:pt x="-25582" y="380260"/>
                  <a:pt x="12888" y="257452"/>
                </a:cubicBezTo>
                <a:cubicBezTo>
                  <a:pt x="51358" y="134644"/>
                  <a:pt x="183043" y="67322"/>
                  <a:pt x="314729" y="0"/>
                </a:cubicBezTo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83702" y="4747575"/>
            <a:ext cx="211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Local measurements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461673" y="1176597"/>
            <a:ext cx="1599881" cy="643074"/>
            <a:chOff x="592074" y="5739978"/>
            <a:chExt cx="1599881" cy="643074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sp>
        <p:nvSpPr>
          <p:cNvPr id="28" name="Down Arrow 27"/>
          <p:cNvSpPr/>
          <p:nvPr/>
        </p:nvSpPr>
        <p:spPr>
          <a:xfrm>
            <a:off x="3110001" y="3393409"/>
            <a:ext cx="484632" cy="499312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4945016" y="4294929"/>
            <a:ext cx="314729" cy="502663"/>
          </a:xfrm>
          <a:custGeom>
            <a:avLst/>
            <a:gdLst>
              <a:gd name="connsiteX0" fmla="*/ 83909 w 314729"/>
              <a:gd name="connsiteY0" fmla="*/ 736847 h 736847"/>
              <a:gd name="connsiteX1" fmla="*/ 12888 w 314729"/>
              <a:gd name="connsiteY1" fmla="*/ 257452 h 736847"/>
              <a:gd name="connsiteX2" fmla="*/ 314729 w 314729"/>
              <a:gd name="connsiteY2" fmla="*/ 0 h 73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729" h="736847">
                <a:moveTo>
                  <a:pt x="83909" y="736847"/>
                </a:moveTo>
                <a:cubicBezTo>
                  <a:pt x="29163" y="558553"/>
                  <a:pt x="-25582" y="380260"/>
                  <a:pt x="12888" y="257452"/>
                </a:cubicBezTo>
                <a:cubicBezTo>
                  <a:pt x="51358" y="134644"/>
                  <a:pt x="183043" y="67322"/>
                  <a:pt x="314729" y="0"/>
                </a:cubicBezTo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345010" y="3346882"/>
            <a:ext cx="323093" cy="630314"/>
          </a:xfrm>
          <a:custGeom>
            <a:avLst/>
            <a:gdLst>
              <a:gd name="connsiteX0" fmla="*/ 0 w 323093"/>
              <a:gd name="connsiteY0" fmla="*/ 630314 h 630314"/>
              <a:gd name="connsiteX1" fmla="*/ 319596 w 323093"/>
              <a:gd name="connsiteY1" fmla="*/ 399495 h 630314"/>
              <a:gd name="connsiteX2" fmla="*/ 142042 w 323093"/>
              <a:gd name="connsiteY2" fmla="*/ 0 h 63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093" h="630314">
                <a:moveTo>
                  <a:pt x="0" y="630314"/>
                </a:moveTo>
                <a:cubicBezTo>
                  <a:pt x="147961" y="567430"/>
                  <a:pt x="295922" y="504547"/>
                  <a:pt x="319596" y="399495"/>
                </a:cubicBezTo>
                <a:cubicBezTo>
                  <a:pt x="343270" y="294443"/>
                  <a:pt x="242656" y="147221"/>
                  <a:pt x="142042" y="0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6541F4-4A92-409A-8C74-3B755413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829" y="2413412"/>
            <a:ext cx="975360" cy="975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2074" y="5306683"/>
            <a:ext cx="8126089" cy="1261873"/>
            <a:chOff x="592074" y="5306683"/>
            <a:chExt cx="8126089" cy="1261873"/>
          </a:xfrm>
        </p:grpSpPr>
        <p:sp>
          <p:nvSpPr>
            <p:cNvPr id="27" name="Rectangle 26"/>
            <p:cNvSpPr/>
            <p:nvPr/>
          </p:nvSpPr>
          <p:spPr>
            <a:xfrm>
              <a:off x="592074" y="5845281"/>
              <a:ext cx="8126089" cy="7232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Clock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A –Clock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B = </a:t>
              </a:r>
              <a:r>
                <a:rPr lang="el-GR" dirty="0" smtClean="0">
                  <a:solidFill>
                    <a:schemeClr val="bg2">
                      <a:lumMod val="25000"/>
                    </a:schemeClr>
                  </a:solidFill>
                </a:rPr>
                <a:t>Δ</a:t>
              </a:r>
              <a:r>
                <a:rPr lang="en-US" dirty="0" err="1" smtClean="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en-US" baseline="-25000" dirty="0" err="1" smtClean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- </a:t>
              </a:r>
              <a:r>
                <a:rPr lang="el-GR" dirty="0">
                  <a:solidFill>
                    <a:schemeClr val="bg2">
                      <a:lumMod val="25000"/>
                    </a:schemeClr>
                  </a:solidFill>
                </a:rPr>
                <a:t>Δ</a:t>
              </a:r>
              <a:r>
                <a:rPr lang="en-US" dirty="0" err="1" smtClean="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en-US" baseline="-25000" dirty="0" err="1" smtClean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+ (REFDLY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– REFDLY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 -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(CABDLY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 - CABDLY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) + 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INTDLY</a:t>
              </a:r>
              <a:r>
                <a:rPr lang="en-US" b="1" baseline="-250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 - INTDLY</a:t>
              </a:r>
              <a:r>
                <a:rPr lang="en-US" b="1" baseline="-250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1" name="Down Arrow 11">
              <a:extLst>
                <a:ext uri="{FF2B5EF4-FFF2-40B4-BE49-F238E27FC236}">
                  <a16:creationId xmlns:a16="http://schemas.microsoft.com/office/drawing/2014/main" id="{36903323-10EE-4DB6-8328-BF006388881C}"/>
                </a:ext>
              </a:extLst>
            </p:cNvPr>
            <p:cNvSpPr/>
            <p:nvPr/>
          </p:nvSpPr>
          <p:spPr>
            <a:xfrm flipH="1">
              <a:off x="4529620" y="5306683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3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299F-E4D8-4CD8-BAF4-9C627F81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BIPM Calibration Campaigns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DB124-7A80-4409-9E20-E4D25A749BED}"/>
              </a:ext>
            </a:extLst>
          </p:cNvPr>
          <p:cNvSpPr txBox="1"/>
          <p:nvPr/>
        </p:nvSpPr>
        <p:spPr>
          <a:xfrm>
            <a:off x="2215972" y="1611913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Based 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calibration trips with closure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2F727-12E3-4F08-ABE7-1BE10FF88556}"/>
              </a:ext>
            </a:extLst>
          </p:cNvPr>
          <p:cNvSpPr txBox="1"/>
          <p:nvPr/>
        </p:nvSpPr>
        <p:spPr>
          <a:xfrm>
            <a:off x="1776657" y="2487835"/>
            <a:ext cx="57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trip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and ends at the same laboratory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(i.e. NIST), where the </a:t>
            </a:r>
            <a:r>
              <a:rPr lang="en-US" dirty="0">
                <a:solidFill>
                  <a:schemeClr val="accent2"/>
                </a:solidFill>
              </a:rPr>
              <a:t>reference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receiver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for that trip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 located.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4E6CF-0944-495D-B32D-F564A3E612B4}"/>
              </a:ext>
            </a:extLst>
          </p:cNvPr>
          <p:cNvSpPr txBox="1"/>
          <p:nvPr/>
        </p:nvSpPr>
        <p:spPr>
          <a:xfrm>
            <a:off x="1676400" y="3736571"/>
            <a:ext cx="599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receiver is just a transfer system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between the </a:t>
            </a:r>
            <a:r>
              <a:rPr lang="en-US" dirty="0">
                <a:solidFill>
                  <a:schemeClr val="accent2"/>
                </a:solidFill>
              </a:rPr>
              <a:t>reference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receiver and the </a:t>
            </a:r>
            <a:r>
              <a:rPr lang="en-US" dirty="0">
                <a:solidFill>
                  <a:schemeClr val="accent6"/>
                </a:solidFill>
              </a:rPr>
              <a:t>visited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receivers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of that trip.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E0110-92D3-4510-812B-7F758966F7E9}"/>
              </a:ext>
            </a:extLst>
          </p:cNvPr>
          <p:cNvSpPr txBox="1"/>
          <p:nvPr/>
        </p:nvSpPr>
        <p:spPr>
          <a:xfrm>
            <a:off x="1927860" y="4739640"/>
            <a:ext cx="588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Calibration Identifiers are generated for every calibration trip</a:t>
            </a:r>
          </a:p>
          <a:p>
            <a:pPr algn="ctr"/>
            <a:r>
              <a:rPr lang="en-US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znnn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-YYYY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2F050-8233-4ACC-BA96-5D1C01F4CE26}"/>
              </a:ext>
            </a:extLst>
          </p:cNvPr>
          <p:cNvSpPr txBox="1"/>
          <p:nvPr/>
        </p:nvSpPr>
        <p:spPr>
          <a:xfrm>
            <a:off x="853440" y="5554980"/>
            <a:ext cx="325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diff. cal. with closure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other (i.e. manuf. cal., absolute cal. etc.)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8B4A0-64D4-46E6-B7E7-4A186F1EDED4}"/>
              </a:ext>
            </a:extLst>
          </p:cNvPr>
          <p:cNvSpPr txBox="1"/>
          <p:nvPr/>
        </p:nvSpPr>
        <p:spPr>
          <a:xfrm>
            <a:off x="4579620" y="5715000"/>
            <a:ext cx="1317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000-009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G1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011-099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G2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101-999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other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71450-21D2-497C-9637-2159F25CE91D}"/>
              </a:ext>
            </a:extLst>
          </p:cNvPr>
          <p:cNvSpPr txBox="1"/>
          <p:nvPr/>
        </p:nvSpPr>
        <p:spPr>
          <a:xfrm>
            <a:off x="6355080" y="5478780"/>
            <a:ext cx="503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year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68F148-BD1A-44D3-A661-92A3AF146174}"/>
              </a:ext>
            </a:extLst>
          </p:cNvPr>
          <p:cNvCxnSpPr>
            <a:cxnSpLocks/>
          </p:cNvCxnSpPr>
          <p:nvPr/>
        </p:nvCxnSpPr>
        <p:spPr>
          <a:xfrm flipH="1">
            <a:off x="2903220" y="5242560"/>
            <a:ext cx="1463040" cy="518160"/>
          </a:xfrm>
          <a:prstGeom prst="straightConnector1">
            <a:avLst/>
          </a:prstGeom>
          <a:ln w="95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7FD38-0B96-4F43-AC0A-4FC90B1ACD5D}"/>
              </a:ext>
            </a:extLst>
          </p:cNvPr>
          <p:cNvCxnSpPr>
            <a:cxnSpLocks/>
          </p:cNvCxnSpPr>
          <p:nvPr/>
        </p:nvCxnSpPr>
        <p:spPr>
          <a:xfrm>
            <a:off x="4671060" y="5341620"/>
            <a:ext cx="251460" cy="419100"/>
          </a:xfrm>
          <a:prstGeom prst="straightConnector1">
            <a:avLst/>
          </a:prstGeom>
          <a:ln w="95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25F908-97DD-47E6-8D21-C83F476510A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364480" y="5257800"/>
            <a:ext cx="990600" cy="374869"/>
          </a:xfrm>
          <a:prstGeom prst="straightConnector1">
            <a:avLst/>
          </a:prstGeom>
          <a:ln w="95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 Calibration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33010" y="1765666"/>
            <a:ext cx="2045242" cy="2163534"/>
            <a:chOff x="1937084" y="3853750"/>
            <a:chExt cx="2045242" cy="2163534"/>
          </a:xfrm>
        </p:grpSpPr>
        <p:sp>
          <p:nvSpPr>
            <p:cNvPr id="25" name="Isosceles Triangle 24"/>
            <p:cNvSpPr/>
            <p:nvPr/>
          </p:nvSpPr>
          <p:spPr>
            <a:xfrm flipV="1">
              <a:off x="3217431" y="3853750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40675" y="5088149"/>
              <a:ext cx="1241651" cy="5727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TRAV </a:t>
              </a:r>
              <a:r>
                <a:rPr lang="en-US" sz="1600" dirty="0">
                  <a:solidFill>
                    <a:srgbClr val="0000FF"/>
                  </a:solidFill>
                </a:rPr>
                <a:t>receiver</a:t>
              </a:r>
            </a:p>
            <a:p>
              <a:pPr algn="ctr"/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424370" y="4107153"/>
              <a:ext cx="0" cy="100584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99576" y="5621373"/>
              <a:ext cx="1043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T,R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694240" y="443965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66151" y="5465605"/>
              <a:ext cx="568171" cy="551679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37084" y="5250183"/>
              <a:ext cx="790885" cy="767101"/>
            </a:xfrm>
            <a:custGeom>
              <a:avLst/>
              <a:gdLst>
                <a:gd name="connsiteX0" fmla="*/ 568171 w 568171"/>
                <a:gd name="connsiteY0" fmla="*/ 0 h 541538"/>
                <a:gd name="connsiteX1" fmla="*/ 8878 w 568171"/>
                <a:gd name="connsiteY1" fmla="*/ 8877 h 541538"/>
                <a:gd name="connsiteX2" fmla="*/ 0 w 568171"/>
                <a:gd name="connsiteY2" fmla="*/ 541538 h 541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  <a:gd name="connsiteX0" fmla="*/ 568171 w 568171"/>
                <a:gd name="connsiteY0" fmla="*/ 3000 h 544538"/>
                <a:gd name="connsiteX1" fmla="*/ 4868 w 568171"/>
                <a:gd name="connsiteY1" fmla="*/ 0 h 544538"/>
                <a:gd name="connsiteX2" fmla="*/ 0 w 568171"/>
                <a:gd name="connsiteY2" fmla="*/ 544538 h 5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171" h="544538">
                  <a:moveTo>
                    <a:pt x="568171" y="3000"/>
                  </a:moveTo>
                  <a:lnTo>
                    <a:pt x="4868" y="0"/>
                  </a:lnTo>
                  <a:cubicBezTo>
                    <a:pt x="3245" y="181513"/>
                    <a:pt x="1623" y="363025"/>
                    <a:pt x="0" y="54453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sysDot"/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C831AC-22D3-43EB-A72E-2C2BBBAD9CF7}"/>
              </a:ext>
            </a:extLst>
          </p:cNvPr>
          <p:cNvGrpSpPr/>
          <p:nvPr/>
        </p:nvGrpSpPr>
        <p:grpSpPr>
          <a:xfrm>
            <a:off x="356389" y="2636738"/>
            <a:ext cx="3781181" cy="2641567"/>
            <a:chOff x="356389" y="2362415"/>
            <a:chExt cx="3781181" cy="2641567"/>
          </a:xfrm>
        </p:grpSpPr>
        <p:sp>
          <p:nvSpPr>
            <p:cNvPr id="3" name="Isosceles Triangle 2"/>
            <p:cNvSpPr/>
            <p:nvPr/>
          </p:nvSpPr>
          <p:spPr>
            <a:xfrm flipV="1">
              <a:off x="3108062" y="2362415"/>
              <a:ext cx="396121" cy="3067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521045" y="3741593"/>
              <a:ext cx="1616525" cy="8189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 smtClean="0"/>
                <a:t>LOCAL </a:t>
              </a:r>
              <a:r>
                <a:rPr lang="en-US" sz="1600" dirty="0"/>
                <a:t>receiver</a:t>
              </a:r>
            </a:p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sz="16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323879" y="2669158"/>
              <a:ext cx="0" cy="107243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0412" y="4634650"/>
              <a:ext cx="870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Clock </a:t>
              </a:r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263988" y="4002583"/>
              <a:ext cx="1267015" cy="2419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73945" y="4302018"/>
              <a:ext cx="1257058" cy="1231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91377" y="4251586"/>
              <a:ext cx="945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584229" y="2951395"/>
              <a:ext cx="1013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CABDLY</a:t>
              </a:r>
              <a:r>
                <a:rPr lang="en-US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D17F9F-DBD4-4DFD-8200-130D68A8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389" y="3638708"/>
              <a:ext cx="975360" cy="97536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8FCF466-D383-4AB8-8579-06BE36027DEB}"/>
              </a:ext>
            </a:extLst>
          </p:cNvPr>
          <p:cNvSpPr/>
          <p:nvPr/>
        </p:nvSpPr>
        <p:spPr>
          <a:xfrm>
            <a:off x="2943986" y="5273838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C8910-FC6E-4DB4-8F32-84F538278DED}"/>
              </a:ext>
            </a:extLst>
          </p:cNvPr>
          <p:cNvSpPr/>
          <p:nvPr/>
        </p:nvSpPr>
        <p:spPr>
          <a:xfrm>
            <a:off x="2785490" y="1841790"/>
            <a:ext cx="586561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GPStime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+CABDLY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−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Clock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+REFDLY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T,R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+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INTDLY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A7E9F-311B-4F07-AA60-559C5B85390F}"/>
              </a:ext>
            </a:extLst>
          </p:cNvPr>
          <p:cNvGrpSpPr/>
          <p:nvPr/>
        </p:nvGrpSpPr>
        <p:grpSpPr>
          <a:xfrm>
            <a:off x="592074" y="5739978"/>
            <a:ext cx="1599881" cy="643074"/>
            <a:chOff x="592074" y="5739978"/>
            <a:chExt cx="1599881" cy="64307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40117C7-C7E2-4245-99AD-FD8EC47752C4}"/>
                </a:ext>
              </a:extLst>
            </p:cNvPr>
            <p:cNvCxnSpPr/>
            <p:nvPr/>
          </p:nvCxnSpPr>
          <p:spPr>
            <a:xfrm flipV="1">
              <a:off x="592074" y="5961052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2D06B87-4773-4095-A981-5B401DA192AF}"/>
                </a:ext>
              </a:extLst>
            </p:cNvPr>
            <p:cNvCxnSpPr/>
            <p:nvPr/>
          </p:nvCxnSpPr>
          <p:spPr>
            <a:xfrm flipV="1">
              <a:off x="592074" y="6172680"/>
              <a:ext cx="507429" cy="762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F9B726-65E9-46DE-B5F2-EBA5A8B5D55C}"/>
                </a:ext>
              </a:extLst>
            </p:cNvPr>
            <p:cNvSpPr txBox="1"/>
            <p:nvPr/>
          </p:nvSpPr>
          <p:spPr>
            <a:xfrm>
              <a:off x="1080753" y="5739978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5/10 MHz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D381F9-2BA3-41F3-8B1D-728E39B9C347}"/>
                </a:ext>
              </a:extLst>
            </p:cNvPr>
            <p:cNvSpPr txBox="1"/>
            <p:nvPr/>
          </p:nvSpPr>
          <p:spPr>
            <a:xfrm>
              <a:off x="1080753" y="6013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 PPS</a:t>
              </a: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867A84-89AC-4412-AFD7-8DA699689A89}"/>
              </a:ext>
            </a:extLst>
          </p:cNvPr>
          <p:cNvSpPr/>
          <p:nvPr/>
        </p:nvSpPr>
        <p:spPr>
          <a:xfrm>
            <a:off x="2460391" y="2093979"/>
            <a:ext cx="538841" cy="768096"/>
          </a:xfrm>
          <a:custGeom>
            <a:avLst/>
            <a:gdLst>
              <a:gd name="connsiteX0" fmla="*/ 8489 w 538841"/>
              <a:gd name="connsiteY0" fmla="*/ 768096 h 768096"/>
              <a:gd name="connsiteX1" fmla="*/ 72497 w 538841"/>
              <a:gd name="connsiteY1" fmla="*/ 292608 h 768096"/>
              <a:gd name="connsiteX2" fmla="*/ 538841 w 538841"/>
              <a:gd name="connsiteY2" fmla="*/ 0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841" h="768096">
                <a:moveTo>
                  <a:pt x="8489" y="768096"/>
                </a:moveTo>
                <a:cubicBezTo>
                  <a:pt x="-3703" y="594360"/>
                  <a:pt x="-15895" y="420624"/>
                  <a:pt x="72497" y="292608"/>
                </a:cubicBezTo>
                <a:cubicBezTo>
                  <a:pt x="160889" y="164592"/>
                  <a:pt x="349865" y="82296"/>
                  <a:pt x="538841" y="0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79C8B3-1182-4D13-9D6A-AE89CACF42B2}"/>
              </a:ext>
            </a:extLst>
          </p:cNvPr>
          <p:cNvSpPr/>
          <p:nvPr/>
        </p:nvSpPr>
        <p:spPr>
          <a:xfrm>
            <a:off x="2857829" y="4919475"/>
            <a:ext cx="360859" cy="557784"/>
          </a:xfrm>
          <a:custGeom>
            <a:avLst/>
            <a:gdLst>
              <a:gd name="connsiteX0" fmla="*/ 31675 w 360859"/>
              <a:gd name="connsiteY0" fmla="*/ 0 h 557784"/>
              <a:gd name="connsiteX1" fmla="*/ 31675 w 360859"/>
              <a:gd name="connsiteY1" fmla="*/ 338328 h 557784"/>
              <a:gd name="connsiteX2" fmla="*/ 360859 w 360859"/>
              <a:gd name="connsiteY2" fmla="*/ 55778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859" h="557784">
                <a:moveTo>
                  <a:pt x="31675" y="0"/>
                </a:moveTo>
                <a:cubicBezTo>
                  <a:pt x="4243" y="122682"/>
                  <a:pt x="-23189" y="245364"/>
                  <a:pt x="31675" y="338328"/>
                </a:cubicBezTo>
                <a:cubicBezTo>
                  <a:pt x="86539" y="431292"/>
                  <a:pt x="223699" y="494538"/>
                  <a:pt x="360859" y="557784"/>
                </a:cubicBezTo>
              </a:path>
            </a:pathLst>
          </a:custGeom>
          <a:noFill/>
          <a:ln w="1587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03665" y="2394142"/>
            <a:ext cx="5664081" cy="2782264"/>
            <a:chOff x="3403665" y="2119819"/>
            <a:chExt cx="5664081" cy="2782264"/>
          </a:xfrm>
        </p:grpSpPr>
        <p:sp>
          <p:nvSpPr>
            <p:cNvPr id="12" name="Down Arrow 11"/>
            <p:cNvSpPr/>
            <p:nvPr/>
          </p:nvSpPr>
          <p:spPr>
            <a:xfrm>
              <a:off x="6027558" y="2119819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11">
              <a:extLst>
                <a:ext uri="{FF2B5EF4-FFF2-40B4-BE49-F238E27FC236}">
                  <a16:creationId xmlns:a16="http://schemas.microsoft.com/office/drawing/2014/main" id="{9D18B682-426E-472E-AD0A-52FE7745D04D}"/>
                </a:ext>
              </a:extLst>
            </p:cNvPr>
            <p:cNvSpPr/>
            <p:nvPr/>
          </p:nvSpPr>
          <p:spPr>
            <a:xfrm flipV="1">
              <a:off x="6024510" y="4402771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AE1955-A6C1-4C54-8AEA-F3B3B8A42A49}"/>
                </a:ext>
              </a:extLst>
            </p:cNvPr>
            <p:cNvSpPr/>
            <p:nvPr/>
          </p:nvSpPr>
          <p:spPr>
            <a:xfrm flipH="1">
              <a:off x="3403665" y="2935800"/>
              <a:ext cx="5664081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anose="05050102010706020507" pitchFamily="18" charset="2"/>
                </a:rPr>
                <a:t>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INTDLY</a:t>
              </a:r>
              <a:r>
                <a:rPr lang="en-US" b="1" baseline="-250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R-T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=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(t)</a:t>
              </a:r>
              <a:r>
                <a:rPr lang="en-US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R</a:t>
              </a:r>
              <a:r>
                <a:rPr lang="en-US" dirty="0">
                  <a:solidFill>
                    <a:schemeClr val="accent6"/>
                  </a:solidFill>
                  <a:sym typeface="Symbol"/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Symbol"/>
                </a:rPr>
                <a:t>- </a:t>
              </a:r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(t)</a:t>
              </a:r>
              <a:r>
                <a:rPr lang="en-US" i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T,R</a:t>
              </a: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 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(CABDLY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R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- CABDLY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) + (REFDLY</a:t>
              </a:r>
              <a:r>
                <a:rPr lang="en-US" baseline="-25000" dirty="0">
                  <a:solidFill>
                    <a:schemeClr val="bg2">
                      <a:lumMod val="25000"/>
                    </a:schemeClr>
                  </a:solidFill>
                </a:rPr>
                <a:t>R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– REFDLY</a:t>
              </a:r>
              <a:r>
                <a:rPr lang="en-US" baseline="-25000" dirty="0" smtClean="0">
                  <a:solidFill>
                    <a:schemeClr val="bg2">
                      <a:lumMod val="25000"/>
                    </a:schemeClr>
                  </a:solidFill>
                </a:rPr>
                <a:t>T,R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A36355-2287-48BB-9975-8F956DF8F473}"/>
              </a:ext>
            </a:extLst>
          </p:cNvPr>
          <p:cNvSpPr txBox="1"/>
          <p:nvPr/>
        </p:nvSpPr>
        <p:spPr>
          <a:xfrm>
            <a:off x="253497" y="1514648"/>
            <a:ext cx="12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LAB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96EB88-A442-4479-A0A0-925E774009C4}"/>
              </a:ext>
            </a:extLst>
          </p:cNvPr>
          <p:cNvSpPr txBox="1"/>
          <p:nvPr/>
        </p:nvSpPr>
        <p:spPr>
          <a:xfrm>
            <a:off x="2336508" y="1086117"/>
            <a:ext cx="446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COMMON-CLOCK MEASUREMENT</a:t>
            </a:r>
          </a:p>
        </p:txBody>
      </p:sp>
    </p:spTree>
    <p:extLst>
      <p:ext uri="{BB962C8B-B14F-4D97-AF65-F5344CB8AC3E}">
        <p14:creationId xmlns:p14="http://schemas.microsoft.com/office/powerpoint/2010/main" val="7307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8347-950F-48F2-A219-C8D8AF9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Delays: REFDLY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4D490B-5CC7-4ACC-8659-228F330D7A1F}"/>
              </a:ext>
            </a:extLst>
          </p:cNvPr>
          <p:cNvSpPr/>
          <p:nvPr/>
        </p:nvSpPr>
        <p:spPr>
          <a:xfrm>
            <a:off x="342900" y="1252639"/>
            <a:ext cx="872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“REFDLY=(delay between UTC(k) and </a:t>
            </a:r>
            <a:r>
              <a:rPr lang="en-US" sz="1600" i="1" dirty="0" err="1"/>
              <a:t>PPSin</a:t>
            </a:r>
            <a:r>
              <a:rPr lang="en-US" sz="1600" i="1" dirty="0"/>
              <a:t>) + (delay between </a:t>
            </a:r>
            <a:r>
              <a:rPr lang="en-US" sz="1600" i="1" dirty="0" err="1"/>
              <a:t>PPSin</a:t>
            </a:r>
            <a:r>
              <a:rPr lang="en-US" sz="1600" i="1" dirty="0"/>
              <a:t> and RCVR’s internal ref. point)”</a:t>
            </a:r>
          </a:p>
        </p:txBody>
      </p:sp>
      <p:sp>
        <p:nvSpPr>
          <p:cNvPr id="89" name="Right Bracket 88">
            <a:extLst>
              <a:ext uri="{FF2B5EF4-FFF2-40B4-BE49-F238E27FC236}">
                <a16:creationId xmlns:a16="http://schemas.microsoft.com/office/drawing/2014/main" id="{85FC236A-D84D-430D-9A04-D966AC7EFB99}"/>
              </a:ext>
            </a:extLst>
          </p:cNvPr>
          <p:cNvSpPr/>
          <p:nvPr/>
        </p:nvSpPr>
        <p:spPr>
          <a:xfrm rot="5400000">
            <a:off x="2523361" y="256414"/>
            <a:ext cx="142878" cy="2754249"/>
          </a:xfrm>
          <a:prstGeom prst="rightBracket">
            <a:avLst>
              <a:gd name="adj" fmla="val 100862"/>
            </a:avLst>
          </a:prstGeom>
          <a:ln w="127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0C30D4-2763-40AB-A9EB-F5389DBC629D}"/>
              </a:ext>
            </a:extLst>
          </p:cNvPr>
          <p:cNvSpPr txBox="1"/>
          <p:nvPr/>
        </p:nvSpPr>
        <p:spPr>
          <a:xfrm>
            <a:off x="2381250" y="17049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77" y="2074307"/>
            <a:ext cx="4220627" cy="206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675" y="5037343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REFDLY = X</a:t>
            </a:r>
            <a:r>
              <a:rPr lang="en-US" sz="2400" i="1" baseline="-2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X</a:t>
            </a:r>
            <a:r>
              <a:rPr lang="en-US" sz="2400" i="1" baseline="-2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4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41747" y="1578474"/>
            <a:ext cx="4902253" cy="5093878"/>
            <a:chOff x="4241747" y="1578474"/>
            <a:chExt cx="4902253" cy="50938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218" y="2013699"/>
              <a:ext cx="4218798" cy="2347163"/>
            </a:xfrm>
            <a:prstGeom prst="rect">
              <a:avLst/>
            </a:prstGeom>
          </p:spPr>
        </p:pic>
        <p:sp>
          <p:nvSpPr>
            <p:cNvPr id="42" name="Right Bracket 41">
              <a:extLst>
                <a:ext uri="{FF2B5EF4-FFF2-40B4-BE49-F238E27FC236}">
                  <a16:creationId xmlns:a16="http://schemas.microsoft.com/office/drawing/2014/main" id="{A984875F-0935-4EAC-9EC3-DE3AF731E8B9}"/>
                </a:ext>
              </a:extLst>
            </p:cNvPr>
            <p:cNvSpPr/>
            <p:nvPr/>
          </p:nvSpPr>
          <p:spPr>
            <a:xfrm rot="5400000">
              <a:off x="6280543" y="-460322"/>
              <a:ext cx="152088" cy="4229680"/>
            </a:xfrm>
            <a:prstGeom prst="rightBracket">
              <a:avLst>
                <a:gd name="adj" fmla="val 100862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325E6F-D265-4C62-8B6D-D92FB463FC42}"/>
                </a:ext>
              </a:extLst>
            </p:cNvPr>
            <p:cNvSpPr txBox="1"/>
            <p:nvPr/>
          </p:nvSpPr>
          <p:spPr>
            <a:xfrm>
              <a:off x="5941868" y="169867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9E848F-7ADC-4D4D-8CF1-FCC06F0284ED}"/>
                </a:ext>
              </a:extLst>
            </p:cNvPr>
            <p:cNvSpPr txBox="1"/>
            <p:nvPr/>
          </p:nvSpPr>
          <p:spPr>
            <a:xfrm>
              <a:off x="6889531" y="6022519"/>
              <a:ext cx="2254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When </a:t>
              </a: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PPSout</a:t>
              </a:r>
              <a:r>
                <a:rPr lang="en-US" sz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is NOT available 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ABE3139-E4BA-43D0-AD83-FB1BA31F7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8218" y="4139811"/>
              <a:ext cx="4220627" cy="20612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45382" y="4459333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solidFill>
                    <a:schemeClr val="bg2">
                      <a:lumMod val="25000"/>
                    </a:schemeClr>
                  </a:solidFill>
                </a:rPr>
                <a:t>OR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5251" y="6303020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solidFill>
                    <a:schemeClr val="bg2">
                      <a:lumMod val="25000"/>
                    </a:schemeClr>
                  </a:solidFill>
                </a:rPr>
                <a:t>OR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     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baseline="-25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3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8D1A-B43D-45B6-BFA1-89C1BA4F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Delays: REFDLY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626E1-24D5-4ED8-8AC0-199705F7B40B}"/>
              </a:ext>
            </a:extLst>
          </p:cNvPr>
          <p:cNvSpPr txBox="1"/>
          <p:nvPr/>
        </p:nvSpPr>
        <p:spPr>
          <a:xfrm>
            <a:off x="1135523" y="1059007"/>
            <a:ext cx="680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with respect to a reference point using a PIVOT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72200" y="2836480"/>
            <a:ext cx="2021772" cy="1392757"/>
            <a:chOff x="6172200" y="2836480"/>
            <a:chExt cx="2021772" cy="1392757"/>
          </a:xfrm>
        </p:grpSpPr>
        <p:sp>
          <p:nvSpPr>
            <p:cNvPr id="66" name="Down Arrow 11">
              <a:extLst>
                <a:ext uri="{FF2B5EF4-FFF2-40B4-BE49-F238E27FC236}">
                  <a16:creationId xmlns:a16="http://schemas.microsoft.com/office/drawing/2014/main" id="{FD1848D4-00E0-4C5B-AD98-3F18226C58AD}"/>
                </a:ext>
              </a:extLst>
            </p:cNvPr>
            <p:cNvSpPr/>
            <p:nvPr/>
          </p:nvSpPr>
          <p:spPr>
            <a:xfrm flipH="1">
              <a:off x="6847851" y="2836480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wn Arrow 11">
              <a:extLst>
                <a:ext uri="{FF2B5EF4-FFF2-40B4-BE49-F238E27FC236}">
                  <a16:creationId xmlns:a16="http://schemas.microsoft.com/office/drawing/2014/main" id="{395B6B4F-6300-4751-BC4C-8CDE9615A62F}"/>
                </a:ext>
              </a:extLst>
            </p:cNvPr>
            <p:cNvSpPr/>
            <p:nvPr/>
          </p:nvSpPr>
          <p:spPr>
            <a:xfrm flipV="1">
              <a:off x="6856614" y="3729925"/>
              <a:ext cx="484632" cy="499312"/>
            </a:xfrm>
            <a:prstGeom prst="downArrow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C088AC-306C-4D58-A65A-559F9EC140F1}"/>
                </a:ext>
              </a:extLst>
            </p:cNvPr>
            <p:cNvSpPr txBox="1"/>
            <p:nvPr/>
          </p:nvSpPr>
          <p:spPr>
            <a:xfrm>
              <a:off x="6172200" y="3343275"/>
              <a:ext cx="202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= </a:t>
              </a:r>
              <a:r>
                <a:rPr lang="en-US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PPSin</a:t>
              </a: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UTC(k)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590B932-D3D3-4D0F-B1D9-8C0F6B463FD7}"/>
              </a:ext>
            </a:extLst>
          </p:cNvPr>
          <p:cNvSpPr txBox="1"/>
          <p:nvPr/>
        </p:nvSpPr>
        <p:spPr>
          <a:xfrm>
            <a:off x="2343151" y="5486400"/>
            <a:ext cx="4635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TIC: 50 Ohms, positive edge, 1V trigger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CBL2 longer than CBL1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Multiple TIC measurements if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possible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7719" y="1528858"/>
            <a:ext cx="7362048" cy="1969198"/>
            <a:chOff x="667719" y="1528858"/>
            <a:chExt cx="7362048" cy="196919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D42294-A7E2-4F34-9320-3D2CD94A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719" y="1528858"/>
              <a:ext cx="2812328" cy="1553395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05E2DB-9CDC-4FEB-990E-BB7DDEF9584F}"/>
                </a:ext>
              </a:extLst>
            </p:cNvPr>
            <p:cNvSpPr/>
            <p:nvPr/>
          </p:nvSpPr>
          <p:spPr>
            <a:xfrm>
              <a:off x="2371725" y="2238375"/>
              <a:ext cx="1866900" cy="571500"/>
            </a:xfrm>
            <a:custGeom>
              <a:avLst/>
              <a:gdLst>
                <a:gd name="connsiteX0" fmla="*/ 0 w 1866900"/>
                <a:gd name="connsiteY0" fmla="*/ 0 h 571500"/>
                <a:gd name="connsiteX1" fmla="*/ 1123950 w 1866900"/>
                <a:gd name="connsiteY1" fmla="*/ 19050 h 571500"/>
                <a:gd name="connsiteX2" fmla="*/ 1743075 w 1866900"/>
                <a:gd name="connsiteY2" fmla="*/ 247650 h 571500"/>
                <a:gd name="connsiteX3" fmla="*/ 1866900 w 18669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571500">
                  <a:moveTo>
                    <a:pt x="0" y="0"/>
                  </a:moveTo>
                  <a:lnTo>
                    <a:pt x="1123950" y="19050"/>
                  </a:lnTo>
                  <a:cubicBezTo>
                    <a:pt x="1414463" y="60325"/>
                    <a:pt x="1619250" y="155575"/>
                    <a:pt x="1743075" y="247650"/>
                  </a:cubicBezTo>
                  <a:cubicBezTo>
                    <a:pt x="1866900" y="339725"/>
                    <a:pt x="1866900" y="455612"/>
                    <a:pt x="1866900" y="5715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941D228-12DE-432D-8D82-A44C73D63CBB}"/>
                </a:ext>
              </a:extLst>
            </p:cNvPr>
            <p:cNvSpPr/>
            <p:nvPr/>
          </p:nvSpPr>
          <p:spPr>
            <a:xfrm>
              <a:off x="2447926" y="1861809"/>
              <a:ext cx="2840594" cy="948066"/>
            </a:xfrm>
            <a:custGeom>
              <a:avLst/>
              <a:gdLst>
                <a:gd name="connsiteX0" fmla="*/ 0 w 2812019"/>
                <a:gd name="connsiteY0" fmla="*/ 271791 h 948066"/>
                <a:gd name="connsiteX1" fmla="*/ 2200275 w 2812019"/>
                <a:gd name="connsiteY1" fmla="*/ 5091 h 948066"/>
                <a:gd name="connsiteX2" fmla="*/ 2809875 w 2812019"/>
                <a:gd name="connsiteY2" fmla="*/ 481341 h 948066"/>
                <a:gd name="connsiteX3" fmla="*/ 2400300 w 2812019"/>
                <a:gd name="connsiteY3" fmla="*/ 728991 h 948066"/>
                <a:gd name="connsiteX4" fmla="*/ 2343150 w 2812019"/>
                <a:gd name="connsiteY4" fmla="*/ 948066 h 94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019" h="948066">
                  <a:moveTo>
                    <a:pt x="0" y="271791"/>
                  </a:moveTo>
                  <a:cubicBezTo>
                    <a:pt x="865981" y="120978"/>
                    <a:pt x="1731963" y="-29834"/>
                    <a:pt x="2200275" y="5091"/>
                  </a:cubicBezTo>
                  <a:cubicBezTo>
                    <a:pt x="2668587" y="40016"/>
                    <a:pt x="2776538" y="360691"/>
                    <a:pt x="2809875" y="481341"/>
                  </a:cubicBezTo>
                  <a:cubicBezTo>
                    <a:pt x="2843212" y="601991"/>
                    <a:pt x="2478087" y="651204"/>
                    <a:pt x="2400300" y="728991"/>
                  </a:cubicBezTo>
                  <a:cubicBezTo>
                    <a:pt x="2322513" y="806778"/>
                    <a:pt x="2332831" y="877422"/>
                    <a:pt x="2343150" y="9480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E017EA-1A79-446A-B007-16F462063EDF}"/>
                </a:ext>
              </a:extLst>
            </p:cNvPr>
            <p:cNvSpPr txBox="1"/>
            <p:nvPr/>
          </p:nvSpPr>
          <p:spPr>
            <a:xfrm rot="21191326">
              <a:off x="3686175" y="164782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B9BEB1-0D0E-4524-878C-6C609A95D678}"/>
                </a:ext>
              </a:extLst>
            </p:cNvPr>
            <p:cNvSpPr txBox="1"/>
            <p:nvPr/>
          </p:nvSpPr>
          <p:spPr>
            <a:xfrm>
              <a:off x="6191250" y="2085975"/>
              <a:ext cx="1838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1</a:t>
              </a:r>
              <a:r>
                <a:rPr lang="en-US" baseline="30000" dirty="0">
                  <a:solidFill>
                    <a:schemeClr val="bg2">
                      <a:lumMod val="25000"/>
                    </a:schemeClr>
                  </a:solidFill>
                </a:rPr>
                <a:t>st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measurement: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UTC(k) - PIVOT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403F69A-8F64-4788-9B9C-DEDDAF6E0399}"/>
                </a:ext>
              </a:extLst>
            </p:cNvPr>
            <p:cNvSpPr txBox="1"/>
            <p:nvPr/>
          </p:nvSpPr>
          <p:spPr>
            <a:xfrm>
              <a:off x="3048000" y="222885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CBL1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310CF7-0DB4-4D78-9338-CEBE995C3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4989" y="2789639"/>
              <a:ext cx="1199187" cy="70841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67719" y="3157633"/>
            <a:ext cx="7441984" cy="2281492"/>
            <a:chOff x="667719" y="3157633"/>
            <a:chExt cx="7441984" cy="228149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333B13-F532-41D1-B2F0-FFAE04AC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719" y="3157633"/>
              <a:ext cx="2812328" cy="15533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7AD4C08-F480-4183-B5D2-8DFB2095F971}"/>
                </a:ext>
              </a:extLst>
            </p:cNvPr>
            <p:cNvSpPr txBox="1"/>
            <p:nvPr/>
          </p:nvSpPr>
          <p:spPr>
            <a:xfrm>
              <a:off x="3076575" y="386715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CBL1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F4E09D2-3D61-4AF0-95FD-096361C75D30}"/>
                </a:ext>
              </a:extLst>
            </p:cNvPr>
            <p:cNvSpPr/>
            <p:nvPr/>
          </p:nvSpPr>
          <p:spPr>
            <a:xfrm>
              <a:off x="2371725" y="3886200"/>
              <a:ext cx="1866900" cy="571500"/>
            </a:xfrm>
            <a:custGeom>
              <a:avLst/>
              <a:gdLst>
                <a:gd name="connsiteX0" fmla="*/ 0 w 1866900"/>
                <a:gd name="connsiteY0" fmla="*/ 0 h 571500"/>
                <a:gd name="connsiteX1" fmla="*/ 1123950 w 1866900"/>
                <a:gd name="connsiteY1" fmla="*/ 19050 h 571500"/>
                <a:gd name="connsiteX2" fmla="*/ 1743075 w 1866900"/>
                <a:gd name="connsiteY2" fmla="*/ 247650 h 571500"/>
                <a:gd name="connsiteX3" fmla="*/ 1866900 w 18669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571500">
                  <a:moveTo>
                    <a:pt x="0" y="0"/>
                  </a:moveTo>
                  <a:lnTo>
                    <a:pt x="1123950" y="19050"/>
                  </a:lnTo>
                  <a:cubicBezTo>
                    <a:pt x="1414463" y="60325"/>
                    <a:pt x="1619250" y="155575"/>
                    <a:pt x="1743075" y="247650"/>
                  </a:cubicBezTo>
                  <a:cubicBezTo>
                    <a:pt x="1866900" y="339725"/>
                    <a:pt x="1866900" y="455612"/>
                    <a:pt x="1866900" y="5715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EA5FD6-6ED3-4F87-8C61-914E7267ABDC}"/>
                </a:ext>
              </a:extLst>
            </p:cNvPr>
            <p:cNvSpPr/>
            <p:nvPr/>
          </p:nvSpPr>
          <p:spPr>
            <a:xfrm>
              <a:off x="3450968" y="4009383"/>
              <a:ext cx="2077309" cy="1419347"/>
            </a:xfrm>
            <a:custGeom>
              <a:avLst/>
              <a:gdLst>
                <a:gd name="connsiteX0" fmla="*/ 1397257 w 2077309"/>
                <a:gd name="connsiteY0" fmla="*/ 438792 h 1419347"/>
                <a:gd name="connsiteX1" fmla="*/ 1521082 w 2077309"/>
                <a:gd name="connsiteY1" fmla="*/ 642 h 1419347"/>
                <a:gd name="connsiteX2" fmla="*/ 2025907 w 2077309"/>
                <a:gd name="connsiteY2" fmla="*/ 524517 h 1419347"/>
                <a:gd name="connsiteX3" fmla="*/ 1844932 w 2077309"/>
                <a:gd name="connsiteY3" fmla="*/ 1324617 h 1419347"/>
                <a:gd name="connsiteX4" fmla="*/ 120907 w 2077309"/>
                <a:gd name="connsiteY4" fmla="*/ 1324617 h 1419347"/>
                <a:gd name="connsiteX5" fmla="*/ 130432 w 2077309"/>
                <a:gd name="connsiteY5" fmla="*/ 610242 h 1419347"/>
                <a:gd name="connsiteX6" fmla="*/ 16132 w 2077309"/>
                <a:gd name="connsiteY6" fmla="*/ 514992 h 14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309" h="1419347">
                  <a:moveTo>
                    <a:pt x="1397257" y="438792"/>
                  </a:moveTo>
                  <a:cubicBezTo>
                    <a:pt x="1406782" y="212573"/>
                    <a:pt x="1416307" y="-13645"/>
                    <a:pt x="1521082" y="642"/>
                  </a:cubicBezTo>
                  <a:cubicBezTo>
                    <a:pt x="1625857" y="14929"/>
                    <a:pt x="1971932" y="303855"/>
                    <a:pt x="2025907" y="524517"/>
                  </a:cubicBezTo>
                  <a:cubicBezTo>
                    <a:pt x="2079882" y="745179"/>
                    <a:pt x="2162432" y="1191267"/>
                    <a:pt x="1844932" y="1324617"/>
                  </a:cubicBezTo>
                  <a:cubicBezTo>
                    <a:pt x="1527432" y="1457967"/>
                    <a:pt x="406657" y="1443679"/>
                    <a:pt x="120907" y="1324617"/>
                  </a:cubicBezTo>
                  <a:cubicBezTo>
                    <a:pt x="-164843" y="1205555"/>
                    <a:pt x="147894" y="745179"/>
                    <a:pt x="130432" y="610242"/>
                  </a:cubicBezTo>
                  <a:cubicBezTo>
                    <a:pt x="112970" y="475305"/>
                    <a:pt x="64551" y="495148"/>
                    <a:pt x="16132" y="5149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7DFEE8-9397-4F47-9898-8CABBD2C3C56}"/>
                </a:ext>
              </a:extLst>
            </p:cNvPr>
            <p:cNvSpPr txBox="1"/>
            <p:nvPr/>
          </p:nvSpPr>
          <p:spPr>
            <a:xfrm rot="21191326">
              <a:off x="4724401" y="516212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02F3710-0D4F-4660-93F5-164418CA6F70}"/>
                </a:ext>
              </a:extLst>
            </p:cNvPr>
            <p:cNvSpPr txBox="1"/>
            <p:nvPr/>
          </p:nvSpPr>
          <p:spPr>
            <a:xfrm>
              <a:off x="6168466" y="4286250"/>
              <a:ext cx="1941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2</a:t>
              </a:r>
              <a:r>
                <a:rPr lang="en-US" baseline="30000" dirty="0">
                  <a:solidFill>
                    <a:schemeClr val="bg2">
                      <a:lumMod val="25000"/>
                    </a:schemeClr>
                  </a:solidFill>
                </a:rPr>
                <a:t>nd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 measurement:</a:t>
              </a:r>
            </a:p>
            <a:p>
              <a:pPr algn="ctr"/>
              <a:r>
                <a:rPr lang="en-US" dirty="0" err="1">
                  <a:solidFill>
                    <a:schemeClr val="bg2">
                      <a:lumMod val="25000"/>
                    </a:schemeClr>
                  </a:solidFill>
                </a:rPr>
                <a:t>PPSin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 - PIVOT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1DB8FE-4709-42DF-9097-91B5DE97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3564" y="4418414"/>
              <a:ext cx="1199187" cy="708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3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59DF-16A3-44E8-A57E-48921602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Delays: CABDLY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1297B-AE80-44A0-8E46-732DA91A5E8D}"/>
              </a:ext>
            </a:extLst>
          </p:cNvPr>
          <p:cNvSpPr txBox="1"/>
          <p:nvPr/>
        </p:nvSpPr>
        <p:spPr>
          <a:xfrm>
            <a:off x="2811923" y="1097107"/>
            <a:ext cx="303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of antenna cable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F8EB5-2BA4-4120-95CF-D5145FE01BA3}"/>
              </a:ext>
            </a:extLst>
          </p:cNvPr>
          <p:cNvSpPr txBox="1"/>
          <p:nvPr/>
        </p:nvSpPr>
        <p:spPr>
          <a:xfrm>
            <a:off x="4913593" y="1761545"/>
            <a:ext cx="371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 using a network analyzer at L1 and L2 center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frequencies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 using a TIC and PPS signals.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22C3A-114B-4406-9D84-C6A2EC1ED82E}"/>
              </a:ext>
            </a:extLst>
          </p:cNvPr>
          <p:cNvSpPr txBox="1"/>
          <p:nvPr/>
        </p:nvSpPr>
        <p:spPr>
          <a:xfrm>
            <a:off x="5319522" y="4273296"/>
            <a:ext cx="290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CABDLY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= 2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– 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meas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3145" y="3787342"/>
            <a:ext cx="4033445" cy="1837317"/>
            <a:chOff x="853396" y="4680164"/>
            <a:chExt cx="4033445" cy="183731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AEC0BC-6CD3-4259-898F-761CC08B0720}"/>
                </a:ext>
              </a:extLst>
            </p:cNvPr>
            <p:cNvSpPr/>
            <p:nvPr/>
          </p:nvSpPr>
          <p:spPr>
            <a:xfrm>
              <a:off x="1581150" y="5210175"/>
              <a:ext cx="1866900" cy="638175"/>
            </a:xfrm>
            <a:custGeom>
              <a:avLst/>
              <a:gdLst>
                <a:gd name="connsiteX0" fmla="*/ 0 w 1866900"/>
                <a:gd name="connsiteY0" fmla="*/ 0 h 571500"/>
                <a:gd name="connsiteX1" fmla="*/ 1123950 w 1866900"/>
                <a:gd name="connsiteY1" fmla="*/ 19050 h 571500"/>
                <a:gd name="connsiteX2" fmla="*/ 1743075 w 1866900"/>
                <a:gd name="connsiteY2" fmla="*/ 247650 h 571500"/>
                <a:gd name="connsiteX3" fmla="*/ 1866900 w 18669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571500">
                  <a:moveTo>
                    <a:pt x="0" y="0"/>
                  </a:moveTo>
                  <a:lnTo>
                    <a:pt x="1123950" y="19050"/>
                  </a:lnTo>
                  <a:cubicBezTo>
                    <a:pt x="1414463" y="60325"/>
                    <a:pt x="1619250" y="155575"/>
                    <a:pt x="1743075" y="247650"/>
                  </a:cubicBezTo>
                  <a:cubicBezTo>
                    <a:pt x="1866900" y="339725"/>
                    <a:pt x="1866900" y="455612"/>
                    <a:pt x="1866900" y="5715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4F3378-EFEC-4CB5-B638-827A387797BA}"/>
                </a:ext>
              </a:extLst>
            </p:cNvPr>
            <p:cNvSpPr/>
            <p:nvPr/>
          </p:nvSpPr>
          <p:spPr>
            <a:xfrm>
              <a:off x="1571625" y="4871605"/>
              <a:ext cx="2362200" cy="274265"/>
            </a:xfrm>
            <a:custGeom>
              <a:avLst/>
              <a:gdLst>
                <a:gd name="connsiteX0" fmla="*/ 0 w 2812019"/>
                <a:gd name="connsiteY0" fmla="*/ 271791 h 948066"/>
                <a:gd name="connsiteX1" fmla="*/ 2200275 w 2812019"/>
                <a:gd name="connsiteY1" fmla="*/ 5091 h 948066"/>
                <a:gd name="connsiteX2" fmla="*/ 2809875 w 2812019"/>
                <a:gd name="connsiteY2" fmla="*/ 481341 h 948066"/>
                <a:gd name="connsiteX3" fmla="*/ 2400300 w 2812019"/>
                <a:gd name="connsiteY3" fmla="*/ 728991 h 948066"/>
                <a:gd name="connsiteX4" fmla="*/ 2343150 w 2812019"/>
                <a:gd name="connsiteY4" fmla="*/ 948066 h 948066"/>
                <a:gd name="connsiteX0" fmla="*/ 0 w 2906311"/>
                <a:gd name="connsiteY0" fmla="*/ 245473 h 950323"/>
                <a:gd name="connsiteX1" fmla="*/ 2294567 w 2906311"/>
                <a:gd name="connsiteY1" fmla="*/ 7348 h 950323"/>
                <a:gd name="connsiteX2" fmla="*/ 2904167 w 2906311"/>
                <a:gd name="connsiteY2" fmla="*/ 483598 h 950323"/>
                <a:gd name="connsiteX3" fmla="*/ 2494592 w 2906311"/>
                <a:gd name="connsiteY3" fmla="*/ 731248 h 950323"/>
                <a:gd name="connsiteX4" fmla="*/ 2437442 w 2906311"/>
                <a:gd name="connsiteY4" fmla="*/ 950323 h 950323"/>
                <a:gd name="connsiteX0" fmla="*/ 0 w 2906311"/>
                <a:gd name="connsiteY0" fmla="*/ 242373 h 947223"/>
                <a:gd name="connsiteX1" fmla="*/ 2294567 w 2906311"/>
                <a:gd name="connsiteY1" fmla="*/ 4248 h 947223"/>
                <a:gd name="connsiteX2" fmla="*/ 2904167 w 2906311"/>
                <a:gd name="connsiteY2" fmla="*/ 480498 h 947223"/>
                <a:gd name="connsiteX3" fmla="*/ 2494592 w 2906311"/>
                <a:gd name="connsiteY3" fmla="*/ 728148 h 947223"/>
                <a:gd name="connsiteX4" fmla="*/ 2437442 w 2906311"/>
                <a:gd name="connsiteY4" fmla="*/ 947223 h 947223"/>
                <a:gd name="connsiteX0" fmla="*/ 0 w 2859253"/>
                <a:gd name="connsiteY0" fmla="*/ 238193 h 943043"/>
                <a:gd name="connsiteX1" fmla="*/ 2294567 w 2859253"/>
                <a:gd name="connsiteY1" fmla="*/ 68 h 943043"/>
                <a:gd name="connsiteX2" fmla="*/ 2856867 w 2859253"/>
                <a:gd name="connsiteY2" fmla="*/ 264802 h 943043"/>
                <a:gd name="connsiteX3" fmla="*/ 2494592 w 2859253"/>
                <a:gd name="connsiteY3" fmla="*/ 723968 h 943043"/>
                <a:gd name="connsiteX4" fmla="*/ 2437442 w 2859253"/>
                <a:gd name="connsiteY4" fmla="*/ 943043 h 943043"/>
                <a:gd name="connsiteX0" fmla="*/ 0 w 2859253"/>
                <a:gd name="connsiteY0" fmla="*/ 238193 h 723968"/>
                <a:gd name="connsiteX1" fmla="*/ 2294567 w 2859253"/>
                <a:gd name="connsiteY1" fmla="*/ 68 h 723968"/>
                <a:gd name="connsiteX2" fmla="*/ 2856867 w 2859253"/>
                <a:gd name="connsiteY2" fmla="*/ 264802 h 723968"/>
                <a:gd name="connsiteX3" fmla="*/ 2494592 w 2859253"/>
                <a:gd name="connsiteY3" fmla="*/ 723968 h 723968"/>
                <a:gd name="connsiteX0" fmla="*/ 0 w 2856867"/>
                <a:gd name="connsiteY0" fmla="*/ 238193 h 264802"/>
                <a:gd name="connsiteX1" fmla="*/ 2294567 w 2856867"/>
                <a:gd name="connsiteY1" fmla="*/ 68 h 264802"/>
                <a:gd name="connsiteX2" fmla="*/ 2856867 w 2856867"/>
                <a:gd name="connsiteY2" fmla="*/ 264802 h 2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6867" h="264802">
                  <a:moveTo>
                    <a:pt x="0" y="238193"/>
                  </a:moveTo>
                  <a:cubicBezTo>
                    <a:pt x="931985" y="211205"/>
                    <a:pt x="1818423" y="-4367"/>
                    <a:pt x="2294567" y="68"/>
                  </a:cubicBezTo>
                  <a:cubicBezTo>
                    <a:pt x="2770711" y="4503"/>
                    <a:pt x="2823530" y="144152"/>
                    <a:pt x="2856867" y="26480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0EBDBE-E707-4390-ABF7-AC94B2EA1B59}"/>
                </a:ext>
              </a:extLst>
            </p:cNvPr>
            <p:cNvSpPr txBox="1"/>
            <p:nvPr/>
          </p:nvSpPr>
          <p:spPr>
            <a:xfrm rot="21191326">
              <a:off x="2895600" y="46863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DD203-6663-4405-A322-3071A79A3275}"/>
                </a:ext>
              </a:extLst>
            </p:cNvPr>
            <p:cNvSpPr txBox="1"/>
            <p:nvPr/>
          </p:nvSpPr>
          <p:spPr>
            <a:xfrm>
              <a:off x="2257425" y="526732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CBL1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26C0F2-9309-457E-8FED-D946F851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396" y="4680164"/>
              <a:ext cx="725487" cy="64867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5FF741-C9B2-4BDF-A0E3-2CCCCB3FED5A}"/>
                </a:ext>
              </a:extLst>
            </p:cNvPr>
            <p:cNvSpPr/>
            <p:nvPr/>
          </p:nvSpPr>
          <p:spPr>
            <a:xfrm>
              <a:off x="3971925" y="5257800"/>
              <a:ext cx="847725" cy="228600"/>
            </a:xfrm>
            <a:prstGeom prst="ellipse">
              <a:avLst/>
            </a:prstGeom>
            <a:solidFill>
              <a:srgbClr val="EBF1E7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AC8364-D310-4374-91B7-59620274FBAA}"/>
                </a:ext>
              </a:extLst>
            </p:cNvPr>
            <p:cNvSpPr/>
            <p:nvPr/>
          </p:nvSpPr>
          <p:spPr>
            <a:xfrm>
              <a:off x="3971925" y="5305425"/>
              <a:ext cx="847725" cy="228600"/>
            </a:xfrm>
            <a:prstGeom prst="ellipse">
              <a:avLst/>
            </a:prstGeom>
            <a:solidFill>
              <a:srgbClr val="EBF1E7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ACD3C2-F20E-4A38-9568-9305181C9036}"/>
                </a:ext>
              </a:extLst>
            </p:cNvPr>
            <p:cNvSpPr/>
            <p:nvPr/>
          </p:nvSpPr>
          <p:spPr>
            <a:xfrm>
              <a:off x="3971925" y="5353050"/>
              <a:ext cx="847725" cy="228600"/>
            </a:xfrm>
            <a:prstGeom prst="ellipse">
              <a:avLst/>
            </a:prstGeom>
            <a:solidFill>
              <a:srgbClr val="EBF1E7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1D71E68-B5A7-481C-8C21-54390A10C7C0}"/>
                </a:ext>
              </a:extLst>
            </p:cNvPr>
            <p:cNvSpPr/>
            <p:nvPr/>
          </p:nvSpPr>
          <p:spPr>
            <a:xfrm>
              <a:off x="3928509" y="5153025"/>
              <a:ext cx="48068" cy="184519"/>
            </a:xfrm>
            <a:custGeom>
              <a:avLst/>
              <a:gdLst>
                <a:gd name="connsiteX0" fmla="*/ 0 w 47625"/>
                <a:gd name="connsiteY0" fmla="*/ 0 h 219075"/>
                <a:gd name="connsiteX1" fmla="*/ 38100 w 47625"/>
                <a:gd name="connsiteY1" fmla="*/ 76200 h 219075"/>
                <a:gd name="connsiteX2" fmla="*/ 47625 w 47625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0" y="0"/>
                  </a:moveTo>
                  <a:cubicBezTo>
                    <a:pt x="15081" y="19844"/>
                    <a:pt x="30163" y="39688"/>
                    <a:pt x="38100" y="76200"/>
                  </a:cubicBezTo>
                  <a:cubicBezTo>
                    <a:pt x="46037" y="112712"/>
                    <a:pt x="46831" y="165893"/>
                    <a:pt x="47625" y="21907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531324-3584-4248-991A-B6E665756DE5}"/>
                </a:ext>
              </a:extLst>
            </p:cNvPr>
            <p:cNvSpPr/>
            <p:nvPr/>
          </p:nvSpPr>
          <p:spPr>
            <a:xfrm>
              <a:off x="4008474" y="5470451"/>
              <a:ext cx="878367" cy="366823"/>
            </a:xfrm>
            <a:custGeom>
              <a:avLst/>
              <a:gdLst>
                <a:gd name="connsiteX0" fmla="*/ 871746 w 947456"/>
                <a:gd name="connsiteY0" fmla="*/ 0 h 366823"/>
                <a:gd name="connsiteX1" fmla="*/ 871746 w 947456"/>
                <a:gd name="connsiteY1" fmla="*/ 212651 h 366823"/>
                <a:gd name="connsiteX2" fmla="*/ 84937 w 947456"/>
                <a:gd name="connsiteY2" fmla="*/ 180754 h 366823"/>
                <a:gd name="connsiteX3" fmla="*/ 58355 w 947456"/>
                <a:gd name="connsiteY3" fmla="*/ 366823 h 366823"/>
                <a:gd name="connsiteX0" fmla="*/ 828567 w 893543"/>
                <a:gd name="connsiteY0" fmla="*/ 0 h 366823"/>
                <a:gd name="connsiteX1" fmla="*/ 828567 w 893543"/>
                <a:gd name="connsiteY1" fmla="*/ 212651 h 366823"/>
                <a:gd name="connsiteX2" fmla="*/ 195930 w 893543"/>
                <a:gd name="connsiteY2" fmla="*/ 170121 h 366823"/>
                <a:gd name="connsiteX3" fmla="*/ 15176 w 893543"/>
                <a:gd name="connsiteY3" fmla="*/ 366823 h 366823"/>
                <a:gd name="connsiteX0" fmla="*/ 813391 w 878367"/>
                <a:gd name="connsiteY0" fmla="*/ 0 h 366823"/>
                <a:gd name="connsiteX1" fmla="*/ 813391 w 878367"/>
                <a:gd name="connsiteY1" fmla="*/ 212651 h 366823"/>
                <a:gd name="connsiteX2" fmla="*/ 180754 w 878367"/>
                <a:gd name="connsiteY2" fmla="*/ 170121 h 366823"/>
                <a:gd name="connsiteX3" fmla="*/ 0 w 878367"/>
                <a:gd name="connsiteY3" fmla="*/ 366823 h 366823"/>
                <a:gd name="connsiteX0" fmla="*/ 828500 w 893476"/>
                <a:gd name="connsiteY0" fmla="*/ 0 h 366823"/>
                <a:gd name="connsiteX1" fmla="*/ 828500 w 893476"/>
                <a:gd name="connsiteY1" fmla="*/ 212651 h 366823"/>
                <a:gd name="connsiteX2" fmla="*/ 195863 w 893476"/>
                <a:gd name="connsiteY2" fmla="*/ 170121 h 366823"/>
                <a:gd name="connsiteX3" fmla="*/ 15109 w 893476"/>
                <a:gd name="connsiteY3" fmla="*/ 366823 h 366823"/>
                <a:gd name="connsiteX0" fmla="*/ 813391 w 878367"/>
                <a:gd name="connsiteY0" fmla="*/ 0 h 366823"/>
                <a:gd name="connsiteX1" fmla="*/ 813391 w 878367"/>
                <a:gd name="connsiteY1" fmla="*/ 212651 h 366823"/>
                <a:gd name="connsiteX2" fmla="*/ 180754 w 878367"/>
                <a:gd name="connsiteY2" fmla="*/ 170121 h 366823"/>
                <a:gd name="connsiteX3" fmla="*/ 0 w 878367"/>
                <a:gd name="connsiteY3" fmla="*/ 366823 h 36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8367" h="366823">
                  <a:moveTo>
                    <a:pt x="813391" y="0"/>
                  </a:moveTo>
                  <a:cubicBezTo>
                    <a:pt x="878958" y="91262"/>
                    <a:pt x="918830" y="184298"/>
                    <a:pt x="813391" y="212651"/>
                  </a:cubicBezTo>
                  <a:cubicBezTo>
                    <a:pt x="707952" y="241004"/>
                    <a:pt x="252524" y="133793"/>
                    <a:pt x="180754" y="170121"/>
                  </a:cubicBezTo>
                  <a:cubicBezTo>
                    <a:pt x="108984" y="206449"/>
                    <a:pt x="3987" y="159045"/>
                    <a:pt x="0" y="36682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6CA922-D9DC-4C14-8ED1-0D0E9E3F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889" y="5809064"/>
              <a:ext cx="1199187" cy="70841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90057" y="1907846"/>
            <a:ext cx="3644549" cy="1846842"/>
            <a:chOff x="853396" y="2392444"/>
            <a:chExt cx="3644549" cy="184684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A6D5F9-0B95-4E2E-B464-2913026B4472}"/>
                </a:ext>
              </a:extLst>
            </p:cNvPr>
            <p:cNvSpPr/>
            <p:nvPr/>
          </p:nvSpPr>
          <p:spPr>
            <a:xfrm>
              <a:off x="1581150" y="2922455"/>
              <a:ext cx="1866900" cy="638175"/>
            </a:xfrm>
            <a:custGeom>
              <a:avLst/>
              <a:gdLst>
                <a:gd name="connsiteX0" fmla="*/ 0 w 1866900"/>
                <a:gd name="connsiteY0" fmla="*/ 0 h 571500"/>
                <a:gd name="connsiteX1" fmla="*/ 1123950 w 1866900"/>
                <a:gd name="connsiteY1" fmla="*/ 19050 h 571500"/>
                <a:gd name="connsiteX2" fmla="*/ 1743075 w 1866900"/>
                <a:gd name="connsiteY2" fmla="*/ 247650 h 571500"/>
                <a:gd name="connsiteX3" fmla="*/ 1866900 w 18669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571500">
                  <a:moveTo>
                    <a:pt x="0" y="0"/>
                  </a:moveTo>
                  <a:lnTo>
                    <a:pt x="1123950" y="19050"/>
                  </a:lnTo>
                  <a:cubicBezTo>
                    <a:pt x="1414463" y="60325"/>
                    <a:pt x="1619250" y="155575"/>
                    <a:pt x="1743075" y="247650"/>
                  </a:cubicBezTo>
                  <a:cubicBezTo>
                    <a:pt x="1866900" y="339725"/>
                    <a:pt x="1866900" y="455612"/>
                    <a:pt x="1866900" y="5715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26A5B5-5B1C-4900-9801-E95962AF4813}"/>
                </a:ext>
              </a:extLst>
            </p:cNvPr>
            <p:cNvSpPr/>
            <p:nvPr/>
          </p:nvSpPr>
          <p:spPr>
            <a:xfrm>
              <a:off x="1571625" y="2579556"/>
              <a:ext cx="2926320" cy="981074"/>
            </a:xfrm>
            <a:custGeom>
              <a:avLst/>
              <a:gdLst>
                <a:gd name="connsiteX0" fmla="*/ 0 w 2812019"/>
                <a:gd name="connsiteY0" fmla="*/ 271791 h 948066"/>
                <a:gd name="connsiteX1" fmla="*/ 2200275 w 2812019"/>
                <a:gd name="connsiteY1" fmla="*/ 5091 h 948066"/>
                <a:gd name="connsiteX2" fmla="*/ 2809875 w 2812019"/>
                <a:gd name="connsiteY2" fmla="*/ 481341 h 948066"/>
                <a:gd name="connsiteX3" fmla="*/ 2400300 w 2812019"/>
                <a:gd name="connsiteY3" fmla="*/ 728991 h 948066"/>
                <a:gd name="connsiteX4" fmla="*/ 2343150 w 2812019"/>
                <a:gd name="connsiteY4" fmla="*/ 948066 h 948066"/>
                <a:gd name="connsiteX0" fmla="*/ 0 w 2906311"/>
                <a:gd name="connsiteY0" fmla="*/ 245473 h 950323"/>
                <a:gd name="connsiteX1" fmla="*/ 2294567 w 2906311"/>
                <a:gd name="connsiteY1" fmla="*/ 7348 h 950323"/>
                <a:gd name="connsiteX2" fmla="*/ 2904167 w 2906311"/>
                <a:gd name="connsiteY2" fmla="*/ 483598 h 950323"/>
                <a:gd name="connsiteX3" fmla="*/ 2494592 w 2906311"/>
                <a:gd name="connsiteY3" fmla="*/ 731248 h 950323"/>
                <a:gd name="connsiteX4" fmla="*/ 2437442 w 2906311"/>
                <a:gd name="connsiteY4" fmla="*/ 950323 h 950323"/>
                <a:gd name="connsiteX0" fmla="*/ 0 w 2906311"/>
                <a:gd name="connsiteY0" fmla="*/ 242373 h 947223"/>
                <a:gd name="connsiteX1" fmla="*/ 2294567 w 2906311"/>
                <a:gd name="connsiteY1" fmla="*/ 4248 h 947223"/>
                <a:gd name="connsiteX2" fmla="*/ 2904167 w 2906311"/>
                <a:gd name="connsiteY2" fmla="*/ 480498 h 947223"/>
                <a:gd name="connsiteX3" fmla="*/ 2494592 w 2906311"/>
                <a:gd name="connsiteY3" fmla="*/ 728148 h 947223"/>
                <a:gd name="connsiteX4" fmla="*/ 2437442 w 2906311"/>
                <a:gd name="connsiteY4" fmla="*/ 947223 h 94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6311" h="947223">
                  <a:moveTo>
                    <a:pt x="0" y="242373"/>
                  </a:moveTo>
                  <a:cubicBezTo>
                    <a:pt x="931985" y="215385"/>
                    <a:pt x="1810539" y="-35439"/>
                    <a:pt x="2294567" y="4248"/>
                  </a:cubicBezTo>
                  <a:cubicBezTo>
                    <a:pt x="2778595" y="43935"/>
                    <a:pt x="2870830" y="359848"/>
                    <a:pt x="2904167" y="480498"/>
                  </a:cubicBezTo>
                  <a:cubicBezTo>
                    <a:pt x="2937504" y="601148"/>
                    <a:pt x="2572379" y="650361"/>
                    <a:pt x="2494592" y="728148"/>
                  </a:cubicBezTo>
                  <a:cubicBezTo>
                    <a:pt x="2416805" y="805935"/>
                    <a:pt x="2427123" y="876579"/>
                    <a:pt x="2437442" y="9472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52F3B4-332A-4482-B2A7-A34E76B0A766}"/>
                </a:ext>
              </a:extLst>
            </p:cNvPr>
            <p:cNvSpPr txBox="1"/>
            <p:nvPr/>
          </p:nvSpPr>
          <p:spPr>
            <a:xfrm rot="21191326">
              <a:off x="2895600" y="239858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B64FD8-F1E7-4607-9DFD-FE8FB2E1E25B}"/>
                </a:ext>
              </a:extLst>
            </p:cNvPr>
            <p:cNvSpPr txBox="1"/>
            <p:nvPr/>
          </p:nvSpPr>
          <p:spPr>
            <a:xfrm>
              <a:off x="2257425" y="297960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</a:rPr>
                <a:t>CBL1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8572E9-2055-4F60-88B7-471551645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396" y="2392444"/>
              <a:ext cx="725487" cy="64867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F8BE16-5728-4C29-87D0-BE2F46F28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2989" y="3530869"/>
              <a:ext cx="1199187" cy="70841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90B932-D3D3-4D0F-B1D9-8C0F6B463FD7}"/>
              </a:ext>
            </a:extLst>
          </p:cNvPr>
          <p:cNvSpPr txBox="1"/>
          <p:nvPr/>
        </p:nvSpPr>
        <p:spPr>
          <a:xfrm>
            <a:off x="2343151" y="5486400"/>
            <a:ext cx="4635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TIC: 50 Ohms, positive edge, 1V trigger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CBL2 longer than CBL1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Multiple TIC measurements if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possible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bg2">
              <a:lumMod val="2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2">
                <a:lumMod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3181</TotalTime>
  <Words>1743</Words>
  <Application>Microsoft Office PowerPoint</Application>
  <PresentationFormat>On-screen Show (4:3)</PresentationFormat>
  <Paragraphs>387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PowerPoint Presentation</vt:lpstr>
      <vt:lpstr>OUTLINE</vt:lpstr>
      <vt:lpstr>GPS common-view</vt:lpstr>
      <vt:lpstr>Local Delays</vt:lpstr>
      <vt:lpstr>BIPM Calibration Campaigns</vt:lpstr>
      <vt:lpstr>Differential  Calibration</vt:lpstr>
      <vt:lpstr>Local Delays: REFDLY</vt:lpstr>
      <vt:lpstr>Local Delays: REFDLY</vt:lpstr>
      <vt:lpstr>Local Delays: CABDLY</vt:lpstr>
      <vt:lpstr>Differential  Calibration</vt:lpstr>
      <vt:lpstr>Differential Calibration</vt:lpstr>
      <vt:lpstr>Differential Calibration</vt:lpstr>
      <vt:lpstr>Differential Calibration </vt:lpstr>
      <vt:lpstr>Calibration Uncertainty</vt:lpstr>
      <vt:lpstr>Calibration Uncertainty</vt:lpstr>
      <vt:lpstr>NIST Travelling System</vt:lpstr>
      <vt:lpstr>NIST Travelling System</vt:lpstr>
      <vt:lpstr>NIST Travelling System</vt:lpstr>
      <vt:lpstr>NIST Travelling System</vt:lpstr>
      <vt:lpstr>NIST Travelling System</vt:lpstr>
      <vt:lpstr>NIST Travelling System</vt:lpstr>
      <vt:lpstr>NIST Travelling System</vt:lpstr>
      <vt:lpstr>PowerPoint Presentation</vt:lpstr>
      <vt:lpstr>Calibration Trips Requirements</vt:lpstr>
      <vt:lpstr>Calibration Trips Requirements</vt:lpstr>
      <vt:lpstr>Calibration Trips Requirements</vt:lpstr>
      <vt:lpstr>Calibration Trips Requirements</vt:lpstr>
      <vt:lpstr>PowerPoint Presentation</vt:lpstr>
      <vt:lpstr>UTC(k) Best Practices</vt:lpstr>
      <vt:lpstr>Local Delays: REFDLY</vt:lpstr>
      <vt:lpstr>Local Delays: REFDLY</vt:lpstr>
      <vt:lpstr>Delay measurements</vt:lpstr>
      <vt:lpstr>UTC(k) Best Practices</vt:lpstr>
      <vt:lpstr>NIST Travelling System</vt:lpstr>
      <vt:lpstr>Differential calibrations</vt:lpstr>
      <vt:lpstr>Absolute calibration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Romisch, Stefania (Fed)</dc:creator>
  <cp:lastModifiedBy>Stefania Romisch</cp:lastModifiedBy>
  <cp:revision>169</cp:revision>
  <dcterms:created xsi:type="dcterms:W3CDTF">2017-09-20T21:20:24Z</dcterms:created>
  <dcterms:modified xsi:type="dcterms:W3CDTF">2017-10-25T13:35:16Z</dcterms:modified>
</cp:coreProperties>
</file>